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5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drawings/drawing1.xml" ContentType="application/vnd.openxmlformats-officedocument.drawingml.chartshapes+xml"/>
  <Override PartName="/ppt/charts/chart17.xml" ContentType="application/vnd.openxmlformats-officedocument.drawingml.chart+xml"/>
  <Override PartName="/ppt/drawings/drawing2.xml" ContentType="application/vnd.openxmlformats-officedocument.drawingml.chartshapes+xml"/>
  <Override PartName="/ppt/charts/chart18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3.xml" ContentType="application/vnd.openxmlformats-officedocument.drawingml.chartshape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9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57.xml" ContentType="application/vnd.openxmlformats-officedocument.presentationml.notesSlide+xml"/>
  <Override PartName="/ppt/charts/chart20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58.xml" ContentType="application/vnd.openxmlformats-officedocument.presentationml.notesSlide+xml"/>
  <Override PartName="/ppt/charts/chart21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05"/>
  </p:notesMasterIdLst>
  <p:handoutMasterIdLst>
    <p:handoutMasterId r:id="rId106"/>
  </p:handoutMasterIdLst>
  <p:sldIdLst>
    <p:sldId id="818" r:id="rId3"/>
    <p:sldId id="1814" r:id="rId4"/>
    <p:sldId id="1661" r:id="rId5"/>
    <p:sldId id="1701" r:id="rId6"/>
    <p:sldId id="1702" r:id="rId7"/>
    <p:sldId id="576" r:id="rId8"/>
    <p:sldId id="1648" r:id="rId9"/>
    <p:sldId id="1589" r:id="rId10"/>
    <p:sldId id="1592" r:id="rId11"/>
    <p:sldId id="1604" r:id="rId12"/>
    <p:sldId id="1593" r:id="rId13"/>
    <p:sldId id="2769" r:id="rId14"/>
    <p:sldId id="1605" r:id="rId15"/>
    <p:sldId id="1628" r:id="rId16"/>
    <p:sldId id="1629" r:id="rId17"/>
    <p:sldId id="1638" r:id="rId18"/>
    <p:sldId id="1596" r:id="rId19"/>
    <p:sldId id="1666" r:id="rId20"/>
    <p:sldId id="1667" r:id="rId21"/>
    <p:sldId id="1670" r:id="rId22"/>
    <p:sldId id="1603" r:id="rId23"/>
    <p:sldId id="1669" r:id="rId24"/>
    <p:sldId id="1597" r:id="rId25"/>
    <p:sldId id="1665" r:id="rId26"/>
    <p:sldId id="1664" r:id="rId27"/>
    <p:sldId id="1671" r:id="rId28"/>
    <p:sldId id="1601" r:id="rId29"/>
    <p:sldId id="1630" r:id="rId30"/>
    <p:sldId id="1639" r:id="rId31"/>
    <p:sldId id="1621" r:id="rId32"/>
    <p:sldId id="1658" r:id="rId33"/>
    <p:sldId id="1668" r:id="rId34"/>
    <p:sldId id="1439" r:id="rId35"/>
    <p:sldId id="583" r:id="rId36"/>
    <p:sldId id="2243" r:id="rId37"/>
    <p:sldId id="1590" r:id="rId38"/>
    <p:sldId id="2275" r:id="rId39"/>
    <p:sldId id="2751" r:id="rId40"/>
    <p:sldId id="2752" r:id="rId41"/>
    <p:sldId id="2172" r:id="rId42"/>
    <p:sldId id="2767" r:id="rId43"/>
    <p:sldId id="2755" r:id="rId44"/>
    <p:sldId id="2756" r:id="rId45"/>
    <p:sldId id="2704" r:id="rId46"/>
    <p:sldId id="2707" r:id="rId47"/>
    <p:sldId id="2758" r:id="rId48"/>
    <p:sldId id="2431" r:id="rId49"/>
    <p:sldId id="2760" r:id="rId50"/>
    <p:sldId id="2766" r:id="rId51"/>
    <p:sldId id="2765" r:id="rId52"/>
    <p:sldId id="2764" r:id="rId53"/>
    <p:sldId id="2768" r:id="rId54"/>
    <p:sldId id="2763" r:id="rId55"/>
    <p:sldId id="2762" r:id="rId56"/>
    <p:sldId id="2761" r:id="rId57"/>
    <p:sldId id="802" r:id="rId58"/>
    <p:sldId id="827" r:id="rId59"/>
    <p:sldId id="846" r:id="rId60"/>
    <p:sldId id="820" r:id="rId61"/>
    <p:sldId id="822" r:id="rId62"/>
    <p:sldId id="823" r:id="rId63"/>
    <p:sldId id="824" r:id="rId64"/>
    <p:sldId id="843" r:id="rId65"/>
    <p:sldId id="844" r:id="rId66"/>
    <p:sldId id="842" r:id="rId67"/>
    <p:sldId id="879" r:id="rId68"/>
    <p:sldId id="2143" r:id="rId69"/>
    <p:sldId id="1606" r:id="rId70"/>
    <p:sldId id="1607" r:id="rId71"/>
    <p:sldId id="1595" r:id="rId72"/>
    <p:sldId id="1617" r:id="rId73"/>
    <p:sldId id="1618" r:id="rId74"/>
    <p:sldId id="2173" r:id="rId75"/>
    <p:sldId id="2174" r:id="rId76"/>
    <p:sldId id="2179" r:id="rId77"/>
    <p:sldId id="1120" r:id="rId78"/>
    <p:sldId id="803" r:id="rId79"/>
    <p:sldId id="935" r:id="rId80"/>
    <p:sldId id="927" r:id="rId81"/>
    <p:sldId id="937" r:id="rId82"/>
    <p:sldId id="939" r:id="rId83"/>
    <p:sldId id="906" r:id="rId84"/>
    <p:sldId id="965" r:id="rId85"/>
    <p:sldId id="966" r:id="rId86"/>
    <p:sldId id="967" r:id="rId87"/>
    <p:sldId id="922" r:id="rId88"/>
    <p:sldId id="929" r:id="rId89"/>
    <p:sldId id="813" r:id="rId90"/>
    <p:sldId id="2280" r:id="rId91"/>
    <p:sldId id="828" r:id="rId92"/>
    <p:sldId id="446" r:id="rId93"/>
    <p:sldId id="617" r:id="rId94"/>
    <p:sldId id="618" r:id="rId95"/>
    <p:sldId id="620" r:id="rId96"/>
    <p:sldId id="619" r:id="rId97"/>
    <p:sldId id="612" r:id="rId98"/>
    <p:sldId id="609" r:id="rId99"/>
    <p:sldId id="256" r:id="rId100"/>
    <p:sldId id="374" r:id="rId101"/>
    <p:sldId id="1212" r:id="rId102"/>
    <p:sldId id="1213" r:id="rId103"/>
    <p:sldId id="1518" r:id="rId104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3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t Dalal/GURGAON/ZFCL" initials="ND" lastIdx="2" clrIdx="0">
    <p:extLst>
      <p:ext uri="{19B8F6BF-5375-455C-9EA6-DF929625EA0E}">
        <p15:presenceInfo xmlns:p15="http://schemas.microsoft.com/office/powerpoint/2012/main" userId="S-1-5-21-1236789941-99463750-1239030132-2207" providerId="AD"/>
      </p:ext>
    </p:extLst>
  </p:cmAuthor>
  <p:cmAuthor id="2" name="HP" initials="H" lastIdx="1" clrIdx="1">
    <p:extLst>
      <p:ext uri="{19B8F6BF-5375-455C-9EA6-DF929625EA0E}">
        <p15:presenceInfo xmlns:p15="http://schemas.microsoft.com/office/powerpoint/2012/main" userId="HP" providerId="None"/>
      </p:ext>
    </p:extLst>
  </p:cmAuthor>
  <p:cmAuthor id="3" name="IT-ZUARI" initials="I" lastIdx="2" clrIdx="2"/>
  <p:cmAuthor id="4" name="HP-57" initials="H" lastIdx="1" clrIdx="3">
    <p:extLst>
      <p:ext uri="{19B8F6BF-5375-455C-9EA6-DF929625EA0E}">
        <p15:presenceInfo xmlns:p15="http://schemas.microsoft.com/office/powerpoint/2012/main" userId="HP-5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9EDF4"/>
    <a:srgbClr val="D0D8E8"/>
    <a:srgbClr val="FFFF66"/>
    <a:srgbClr val="009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4952E7-24A1-297C-1F4B-D10BDD606E68}" v="3" dt="2025-12-29T04:10:09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2"/>
        <p:guide pos="213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microsoft.com/office/2015/10/relationships/revisionInfo" Target="revisionInfo.xml"/><Relationship Id="rId16" Type="http://schemas.openxmlformats.org/officeDocument/2006/relationships/slide" Target="slides/slide14.xml"/><Relationship Id="rId107" Type="http://schemas.openxmlformats.org/officeDocument/2006/relationships/commentAuthors" Target="commentAuthor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4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5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3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war.singh\Desktop\Monday%20Meeting\monday%20Meeting\New%20Microsoft%20Excel%20Workshee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war.singh\Desktop\Monday%20Meeting\monday%20Meeting\New%20Microsoft%20Excel%20Worksheet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%205430\Downloads\29%20Dec%2025%20Cane%20WPR%20PP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%205430\Downloads\29%20Dec%2025%20Cane%20WPR%20PP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726357439895512E-2"/>
          <c:y val="9.6148009514990501E-2"/>
          <c:w val="0.94527364256010449"/>
          <c:h val="0.826166672030629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POL IN BAGASSE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This Week</c:v>
                </c:pt>
                <c:pt idx="1">
                  <c:v>Last Week</c:v>
                </c:pt>
                <c:pt idx="2">
                  <c:v>Till Date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0.48</c:v>
                </c:pt>
                <c:pt idx="1">
                  <c:v>0.48</c:v>
                </c:pt>
                <c:pt idx="2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A6-4488-8C0A-6C3CF6BC3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POL IN F CAKE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This Week</c:v>
                </c:pt>
                <c:pt idx="1">
                  <c:v>Last Week</c:v>
                </c:pt>
                <c:pt idx="2">
                  <c:v>Till Date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7.0000000000000007E-2</c:v>
                </c:pt>
                <c:pt idx="1">
                  <c:v>7.0000000000000007E-2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A6-4488-8C0A-6C3CF6BC33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POL IN F MOL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This Week</c:v>
                </c:pt>
                <c:pt idx="1">
                  <c:v>Last Week</c:v>
                </c:pt>
                <c:pt idx="2">
                  <c:v>Till Date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1.91</c:v>
                </c:pt>
                <c:pt idx="1">
                  <c:v>1.86</c:v>
                </c:pt>
                <c:pt idx="2">
                  <c:v>1.41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A6-4488-8C0A-6C3CF6BC33B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UNKNOWN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This Week</c:v>
                </c:pt>
                <c:pt idx="1">
                  <c:v>Last Week</c:v>
                </c:pt>
                <c:pt idx="2">
                  <c:v>Till Date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0.06</c:v>
                </c:pt>
                <c:pt idx="1">
                  <c:v>0.06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A6-4488-8C0A-6C3CF6BC33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563182591"/>
        <c:axId val="1563184511"/>
      </c:barChart>
      <c:catAx>
        <c:axId val="1563182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563184511"/>
        <c:crosses val="autoZero"/>
        <c:auto val="1"/>
        <c:lblAlgn val="ctr"/>
        <c:lblOffset val="100"/>
        <c:noMultiLvlLbl val="0"/>
      </c:catAx>
      <c:valAx>
        <c:axId val="1563184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63182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1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dirty="0"/>
              <a:t>Planned</a:t>
            </a:r>
            <a:r>
              <a:rPr lang="en-US" baseline="0" dirty="0"/>
              <a:t> vs Actuals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845238095238098E-2"/>
          <c:y val="0.14572649572649601"/>
          <c:w val="0.89978571428571397"/>
          <c:h val="0.787619658119657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This Week Planned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7.44658119658120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en-US" sz="1400" b="1" i="0" u="none" strike="noStrike" kern="1200" baseline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pPr>
                    <a:r>
                      <a:rPr lang="en-US"/>
                      <a:t>21739</a:t>
                    </a:r>
                  </a:p>
                  <a:p>
                    <a:pPr>
                      <a:defRPr sz="1400" b="1"/>
                    </a:pPr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en-US" sz="1400" b="1" i="0" u="none" strike="noStrike" kern="1200" baseline="0">
                      <a:solidFill>
                        <a:sysClr val="windowText" lastClr="000000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4092261904762"/>
                      <c:h val="0.1350427350427350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CA3E-4B02-80E6-3C377AC858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1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</c:v>
                </c:pt>
                <c:pt idx="1">
                  <c:v>M</c:v>
                </c:pt>
                <c:pt idx="2">
                  <c:v>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21739</c:v>
                </c:pt>
                <c:pt idx="2">
                  <c:v>2416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3E-4B02-80E6-3C377AC858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This Week Actuals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1.1004273504273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3E-4B02-80E6-3C377AC858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1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</c:v>
                </c:pt>
                <c:pt idx="1">
                  <c:v>M</c:v>
                </c:pt>
                <c:pt idx="2">
                  <c:v>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 formatCode="0">
                  <c:v>0</c:v>
                </c:pt>
                <c:pt idx="1">
                  <c:v>23756</c:v>
                </c:pt>
                <c:pt idx="2">
                  <c:v>2508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3E-4B02-80E6-3C377AC858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4"/>
        <c:overlap val="-35"/>
        <c:axId val="278089704"/>
        <c:axId val="278090880"/>
      </c:barChart>
      <c:catAx>
        <c:axId val="278089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1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78090880"/>
        <c:crosses val="autoZero"/>
        <c:auto val="1"/>
        <c:lblAlgn val="ctr"/>
        <c:lblOffset val="100"/>
        <c:noMultiLvlLbl val="0"/>
      </c:catAx>
      <c:valAx>
        <c:axId val="27809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78089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1209077380952399"/>
          <c:y val="7.36111111111110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1" i="1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bb588cc-9733-4d86-9def-93ce20310072}"/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lang="en-US"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This Week Planned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1.041902604756510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849-4C13-89A4-4692C63CF14E}"/>
                </c:ext>
              </c:extLst>
            </c:dLbl>
            <c:dLbl>
              <c:idx val="1"/>
              <c:layout>
                <c:manualLayout>
                  <c:x val="0"/>
                  <c:y val="-4.077010192525489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49-4C13-89A4-4692C63CF14E}"/>
                </c:ext>
              </c:extLst>
            </c:dLbl>
            <c:dLbl>
              <c:idx val="2"/>
              <c:layout>
                <c:manualLayout>
                  <c:x val="0"/>
                  <c:y val="-2.10645526613815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49-4C13-89A4-4692C63CF14E}"/>
                </c:ext>
              </c:extLst>
            </c:dLbl>
            <c:dLbl>
              <c:idx val="3"/>
              <c:layout>
                <c:manualLayout>
                  <c:x val="0"/>
                  <c:y val="-1.041902604756510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49-4C13-89A4-4692C63CF1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lang="en-US" sz="1100" b="1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</c:v>
                </c:pt>
                <c:pt idx="1">
                  <c:v>M</c:v>
                </c:pt>
                <c:pt idx="2">
                  <c:v>S</c:v>
                </c:pt>
                <c:pt idx="3">
                  <c:v>Pharma Sugar </c:v>
                </c:pt>
                <c:pt idx="4">
                  <c:v>Icing</c:v>
                </c:pt>
                <c:pt idx="5">
                  <c:v>Bura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3855</c:v>
                </c:pt>
                <c:pt idx="1">
                  <c:v>26989</c:v>
                </c:pt>
                <c:pt idx="2">
                  <c:v>5783</c:v>
                </c:pt>
                <c:pt idx="3">
                  <c:v>1927</c:v>
                </c:pt>
                <c:pt idx="4">
                  <c:v>5</c:v>
                </c:pt>
                <c:pt idx="5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49-4C13-89A4-4692C63CF1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This Week Actuals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2.106455266138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49-4C13-89A4-4692C63CF14E}"/>
                </c:ext>
              </c:extLst>
            </c:dLbl>
            <c:dLbl>
              <c:idx val="1"/>
              <c:layout>
                <c:manualLayout>
                  <c:x val="0"/>
                  <c:y val="-3.6693091732729298E-2"/>
                </c:manualLayout>
              </c:layout>
              <c:tx>
                <c:rich>
                  <a:bodyPr rot="-5400000" spcFirstLastPara="1" vertOverflow="ellipsis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en-US" sz="1100" b="1" i="0" u="none" strike="noStrike" kern="1200" baseline="0">
                        <a:solidFill>
                          <a:srgbClr val="0070C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pPr>
                    <a:r>
                      <a:rPr lang="en-US"/>
                      <a:t>23792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ellipsis" wrap="square" lIns="38100" tIns="19050" rIns="38100" bIns="19050" anchor="ctr" anchorCtr="1">
                  <a:spAutoFit/>
                </a:bodyPr>
                <a:lstStyle/>
                <a:p>
                  <a:pPr defTabSz="914400">
                    <a:defRPr lang="en-US" sz="1100" b="1" i="0" u="none" strike="noStrike" kern="1200" baseline="0">
                      <a:solidFill>
                        <a:srgbClr val="0070C0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849-4C13-89A4-4692C63CF14E}"/>
                </c:ext>
              </c:extLst>
            </c:dLbl>
            <c:dLbl>
              <c:idx val="2"/>
              <c:layout>
                <c:manualLayout>
                  <c:x val="0"/>
                  <c:y val="-3.14835787089468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49-4C13-89A4-4692C63CF14E}"/>
                </c:ext>
              </c:extLst>
            </c:dLbl>
            <c:dLbl>
              <c:idx val="3"/>
              <c:layout>
                <c:manualLayout>
                  <c:x val="0"/>
                  <c:y val="-1.0419026047565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49-4C13-89A4-4692C63CF1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lang="en-US" sz="1100" b="1" i="0" u="none" strike="noStrike" kern="1200" baseline="0">
                    <a:solidFill>
                      <a:srgbClr val="00B0F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</c:v>
                </c:pt>
                <c:pt idx="1">
                  <c:v>M</c:v>
                </c:pt>
                <c:pt idx="2">
                  <c:v>S</c:v>
                </c:pt>
                <c:pt idx="3">
                  <c:v>Pharma Sugar </c:v>
                </c:pt>
                <c:pt idx="4">
                  <c:v>Icing</c:v>
                </c:pt>
                <c:pt idx="5">
                  <c:v>Bura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4412</c:v>
                </c:pt>
                <c:pt idx="1">
                  <c:v>24698</c:v>
                </c:pt>
                <c:pt idx="2">
                  <c:v>4778</c:v>
                </c:pt>
                <c:pt idx="3">
                  <c:v>4946</c:v>
                </c:pt>
                <c:pt idx="4">
                  <c:v>0</c:v>
                </c:pt>
                <c:pt idx="5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49-4C13-89A4-4692C63CF1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4"/>
        <c:overlap val="-35"/>
        <c:axId val="278090096"/>
        <c:axId val="220171800"/>
      </c:barChart>
      <c:catAx>
        <c:axId val="27809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20171800"/>
        <c:crosses val="autoZero"/>
        <c:auto val="1"/>
        <c:lblAlgn val="ctr"/>
        <c:lblOffset val="100"/>
        <c:noMultiLvlLbl val="0"/>
      </c:catAx>
      <c:valAx>
        <c:axId val="220171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809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1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f986d57-292d-4378-8708-03643b940dae}"/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lang="en-US"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861111111111099E-2"/>
          <c:y val="4.4191936766060903E-2"/>
          <c:w val="0.96986111111111095"/>
          <c:h val="0.831161946696074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This Week Planned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lang="en-US" sz="1200" b="1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Sachet</c:v>
                </c:pt>
                <c:pt idx="1">
                  <c:v>1kg pack</c:v>
                </c:pt>
                <c:pt idx="2">
                  <c:v>5kg pack</c:v>
                </c:pt>
                <c:pt idx="3">
                  <c:v>Superfine</c:v>
                </c:pt>
                <c:pt idx="4">
                  <c:v>Brown 1kg</c:v>
                </c:pt>
                <c:pt idx="5">
                  <c:v>Pharma (23-24)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140</c:v>
                </c:pt>
                <c:pt idx="1">
                  <c:v>400</c:v>
                </c:pt>
                <c:pt idx="2">
                  <c:v>200</c:v>
                </c:pt>
                <c:pt idx="3">
                  <c:v>75</c:v>
                </c:pt>
                <c:pt idx="4">
                  <c:v>110</c:v>
                </c:pt>
                <c:pt idx="5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37-46F0-A7B5-DA71AA179E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This Week Actuals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3.1944444444444399E-3"/>
                  <c:y val="-1.6932515337423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637-46F0-A7B5-DA71AA179E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lang="en-US" sz="1200" b="1" i="0" u="none" strike="noStrike" kern="1200" baseline="0">
                    <a:solidFill>
                      <a:srgbClr val="00206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Sachet</c:v>
                </c:pt>
                <c:pt idx="1">
                  <c:v>1kg pack</c:v>
                </c:pt>
                <c:pt idx="2">
                  <c:v>5kg pack</c:v>
                </c:pt>
                <c:pt idx="3">
                  <c:v>Superfine</c:v>
                </c:pt>
                <c:pt idx="4">
                  <c:v>Brown 1kg</c:v>
                </c:pt>
                <c:pt idx="5">
                  <c:v>Pharma (23-24)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75</c:v>
                </c:pt>
                <c:pt idx="1">
                  <c:v>401</c:v>
                </c:pt>
                <c:pt idx="2">
                  <c:v>469</c:v>
                </c:pt>
                <c:pt idx="3">
                  <c:v>25</c:v>
                </c:pt>
                <c:pt idx="4">
                  <c:v>17</c:v>
                </c:pt>
                <c:pt idx="5">
                  <c:v>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37-46F0-A7B5-DA71AA179EE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4"/>
        <c:overlap val="-35"/>
        <c:axId val="220174544"/>
        <c:axId val="279514648"/>
      </c:barChart>
      <c:catAx>
        <c:axId val="22017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79514648"/>
        <c:crosses val="autoZero"/>
        <c:auto val="1"/>
        <c:lblAlgn val="ctr"/>
        <c:lblOffset val="100"/>
        <c:noMultiLvlLbl val="0"/>
      </c:catAx>
      <c:valAx>
        <c:axId val="279514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0174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1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f002ed8-35bf-4284-900b-adb32f06dd07}"/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lang="en-US"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13596976"/>
        <c:axId val="213597368"/>
      </c:areaChart>
      <c:catAx>
        <c:axId val="21359697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213597368"/>
        <c:crosses val="autoZero"/>
        <c:auto val="1"/>
        <c:lblAlgn val="ctr"/>
        <c:lblOffset val="100"/>
        <c:noMultiLvlLbl val="1"/>
      </c:catAx>
      <c:valAx>
        <c:axId val="213597368"/>
        <c:scaling>
          <c:orientation val="minMax"/>
          <c:max val="2280"/>
          <c:min val="208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213596976"/>
        <c:crosses val="autoZero"/>
        <c:crossBetween val="midCat"/>
        <c:majorUnit val="40"/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1239548664664"/>
          <c:y val="0.13291792122127497"/>
          <c:w val="0.8441260924858619"/>
          <c:h val="0.71590233410934201"/>
        </c:manualLayout>
      </c:layout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157580552"/>
        <c:axId val="157580944"/>
      </c:areaChart>
      <c:catAx>
        <c:axId val="15758055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80944"/>
        <c:crosses val="autoZero"/>
        <c:auto val="1"/>
        <c:lblAlgn val="ctr"/>
        <c:lblOffset val="100"/>
        <c:noMultiLvlLbl val="1"/>
      </c:catAx>
      <c:valAx>
        <c:axId val="157580944"/>
        <c:scaling>
          <c:orientation val="minMax"/>
          <c:max val="2890"/>
          <c:min val="2490"/>
        </c:scaling>
        <c:delete val="0"/>
        <c:axPos val="l"/>
        <c:majorGridlines>
          <c:spPr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80552"/>
        <c:crosses val="autoZero"/>
        <c:crossBetween val="midCat"/>
        <c:majorUnit val="8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361224552"/>
        <c:axId val="213596192"/>
      </c:areaChart>
      <c:catAx>
        <c:axId val="36122455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213596192"/>
        <c:crosses val="autoZero"/>
        <c:auto val="1"/>
        <c:lblAlgn val="ctr"/>
        <c:lblOffset val="100"/>
        <c:noMultiLvlLbl val="1"/>
      </c:catAx>
      <c:valAx>
        <c:axId val="213596192"/>
        <c:scaling>
          <c:orientation val="minMax"/>
          <c:max val="104500"/>
          <c:min val="745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1224552"/>
        <c:crosses val="autoZero"/>
        <c:crossBetween val="midCat"/>
        <c:majorUnit val="60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Graph!$A$4</c:f>
              <c:strCache>
                <c:ptCount val="1"/>
                <c:pt idx="0">
                  <c:v>Cane Crushed</c:v>
                </c:pt>
              </c:strCache>
            </c:strRef>
          </c:tx>
          <c:spPr>
            <a:solidFill>
              <a:srgbClr val="FF66FF"/>
            </a:solidFill>
          </c:spPr>
          <c:cat>
            <c:numRef>
              <c:f>Graph!$B$3:$H$3</c:f>
              <c:numCache>
                <c:formatCode>d\-mmm</c:formatCode>
                <c:ptCount val="7"/>
                <c:pt idx="0">
                  <c:v>46012</c:v>
                </c:pt>
                <c:pt idx="1">
                  <c:v>46013</c:v>
                </c:pt>
                <c:pt idx="2">
                  <c:v>46014</c:v>
                </c:pt>
                <c:pt idx="3">
                  <c:v>46015</c:v>
                </c:pt>
                <c:pt idx="4">
                  <c:v>46016</c:v>
                </c:pt>
                <c:pt idx="5">
                  <c:v>46017</c:v>
                </c:pt>
                <c:pt idx="6">
                  <c:v>46018</c:v>
                </c:pt>
              </c:numCache>
            </c:numRef>
          </c:cat>
          <c:val>
            <c:numRef>
              <c:f>Graph!$B$4:$H$4</c:f>
              <c:numCache>
                <c:formatCode>General</c:formatCode>
                <c:ptCount val="7"/>
                <c:pt idx="0" formatCode="0">
                  <c:v>106500</c:v>
                </c:pt>
                <c:pt idx="1">
                  <c:v>107500</c:v>
                </c:pt>
                <c:pt idx="2">
                  <c:v>107000</c:v>
                </c:pt>
                <c:pt idx="3">
                  <c:v>110000</c:v>
                </c:pt>
                <c:pt idx="4">
                  <c:v>107000</c:v>
                </c:pt>
                <c:pt idx="5">
                  <c:v>105500</c:v>
                </c:pt>
                <c:pt idx="6">
                  <c:v>107500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87-49FB-A682-C44934FEB7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224552"/>
        <c:axId val="213596192"/>
      </c:areaChart>
      <c:dateAx>
        <c:axId val="36122455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213596192"/>
        <c:crosses val="autoZero"/>
        <c:auto val="1"/>
        <c:lblOffset val="100"/>
        <c:baseTimeUnit val="days"/>
      </c:dateAx>
      <c:valAx>
        <c:axId val="213596192"/>
        <c:scaling>
          <c:orientation val="minMax"/>
          <c:max val="110000"/>
          <c:min val="1000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361224552"/>
        <c:crosses val="autoZero"/>
        <c:crossBetween val="midCat"/>
        <c:majorUnit val="2500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Graph!$A$5</c:f>
              <c:strCache>
                <c:ptCount val="1"/>
                <c:pt idx="0">
                  <c:v> GCV : Bagasse</c:v>
                </c:pt>
              </c:strCache>
            </c:strRef>
          </c:tx>
          <c:spPr>
            <a:solidFill>
              <a:srgbClr val="FFC000"/>
            </a:solidFill>
          </c:spPr>
          <c:cat>
            <c:numRef>
              <c:f>Graph!$B$3:$H$3</c:f>
              <c:numCache>
                <c:formatCode>d\-mmm</c:formatCode>
                <c:ptCount val="7"/>
                <c:pt idx="0">
                  <c:v>46012</c:v>
                </c:pt>
                <c:pt idx="1">
                  <c:v>46013</c:v>
                </c:pt>
                <c:pt idx="2">
                  <c:v>46014</c:v>
                </c:pt>
                <c:pt idx="3">
                  <c:v>46015</c:v>
                </c:pt>
                <c:pt idx="4">
                  <c:v>46016</c:v>
                </c:pt>
                <c:pt idx="5">
                  <c:v>46017</c:v>
                </c:pt>
                <c:pt idx="6">
                  <c:v>46018</c:v>
                </c:pt>
              </c:numCache>
            </c:numRef>
          </c:cat>
          <c:val>
            <c:numRef>
              <c:f>Graph!$B$5:$H$5</c:f>
              <c:numCache>
                <c:formatCode>0</c:formatCode>
                <c:ptCount val="7"/>
                <c:pt idx="0">
                  <c:v>2284.2000000000003</c:v>
                </c:pt>
                <c:pt idx="1">
                  <c:v>2279.6000000000004</c:v>
                </c:pt>
                <c:pt idx="2">
                  <c:v>2288.8000000000006</c:v>
                </c:pt>
                <c:pt idx="3">
                  <c:v>2284.2000000000003</c:v>
                </c:pt>
                <c:pt idx="4">
                  <c:v>2279.6000000000004</c:v>
                </c:pt>
                <c:pt idx="5">
                  <c:v>2279.6000000000004</c:v>
                </c:pt>
                <c:pt idx="6">
                  <c:v>2288.8000000000006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F-4241-B334-51CF241FD7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596976"/>
        <c:axId val="213597368"/>
      </c:areaChart>
      <c:dateAx>
        <c:axId val="21359697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213597368"/>
        <c:crosses val="autoZero"/>
        <c:auto val="1"/>
        <c:lblOffset val="100"/>
        <c:baseTimeUnit val="days"/>
      </c:dateAx>
      <c:valAx>
        <c:axId val="213597368"/>
        <c:scaling>
          <c:orientation val="minMax"/>
          <c:max val="2290"/>
          <c:min val="225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213596976"/>
        <c:crosses val="autoZero"/>
        <c:crossBetween val="midCat"/>
        <c:majorUnit val="10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1239548664664"/>
          <c:y val="0.13291792122127497"/>
          <c:w val="0.8441260924858619"/>
          <c:h val="0.71590233410934201"/>
        </c:manualLayout>
      </c:layout>
      <c:areaChart>
        <c:grouping val="standard"/>
        <c:varyColors val="0"/>
        <c:ser>
          <c:idx val="0"/>
          <c:order val="0"/>
          <c:spPr>
            <a:solidFill>
              <a:srgbClr val="92D050"/>
            </a:solidFill>
            <a:ln>
              <a:noFill/>
            </a:ln>
            <a:effectLst/>
          </c:spPr>
          <c:cat>
            <c:numRef>
              <c:f>Graph!$B$3:$H$3</c:f>
              <c:numCache>
                <c:formatCode>d\-mmm</c:formatCode>
                <c:ptCount val="7"/>
                <c:pt idx="0">
                  <c:v>46012</c:v>
                </c:pt>
                <c:pt idx="1">
                  <c:v>46013</c:v>
                </c:pt>
                <c:pt idx="2">
                  <c:v>46014</c:v>
                </c:pt>
                <c:pt idx="3">
                  <c:v>46015</c:v>
                </c:pt>
                <c:pt idx="4">
                  <c:v>46016</c:v>
                </c:pt>
                <c:pt idx="5">
                  <c:v>46017</c:v>
                </c:pt>
                <c:pt idx="6">
                  <c:v>46018</c:v>
                </c:pt>
              </c:numCache>
            </c:numRef>
          </c:cat>
          <c:val>
            <c:numRef>
              <c:f>Graph!$B$6:$H$6</c:f>
              <c:numCache>
                <c:formatCode>0</c:formatCode>
                <c:ptCount val="7"/>
                <c:pt idx="0">
                  <c:v>2737.6214565216801</c:v>
                </c:pt>
                <c:pt idx="1">
                  <c:v>2699</c:v>
                </c:pt>
                <c:pt idx="2">
                  <c:v>2745</c:v>
                </c:pt>
                <c:pt idx="3">
                  <c:v>2703</c:v>
                </c:pt>
                <c:pt idx="4">
                  <c:v>2755</c:v>
                </c:pt>
                <c:pt idx="5">
                  <c:v>2789</c:v>
                </c:pt>
                <c:pt idx="6">
                  <c:v>2728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0-40D7-9727-73F622D14E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580552"/>
        <c:axId val="157580944"/>
      </c:areaChart>
      <c:dateAx>
        <c:axId val="15758055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80944"/>
        <c:crosses val="autoZero"/>
        <c:auto val="1"/>
        <c:lblOffset val="100"/>
        <c:baseTimeUnit val="days"/>
      </c:dateAx>
      <c:valAx>
        <c:axId val="157580944"/>
        <c:scaling>
          <c:orientation val="minMax"/>
          <c:max val="2790"/>
          <c:min val="2540"/>
        </c:scaling>
        <c:delete val="0"/>
        <c:axPos val="l"/>
        <c:majorGridlines>
          <c:spPr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80552"/>
        <c:crosses val="autoZero"/>
        <c:crossBetween val="midCat"/>
        <c:majorUnit val="5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400" b="1"/>
              <a:t>Watetr</a:t>
            </a:r>
            <a:r>
              <a:rPr lang="en-US" sz="1400" b="1" baseline="0"/>
              <a:t> Extraction/Uses in KL</a:t>
            </a:r>
            <a:endParaRPr lang="en-US" sz="14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0</a:t>
                    </a:r>
                  </a:p>
                  <a:p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A11-4B70-A9A8-18486FD56E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'W-4'!$B$7:$G$7</c:f>
              <c:strCache>
                <c:ptCount val="6"/>
                <c:pt idx="0">
                  <c:v>Refinery</c:v>
                </c:pt>
                <c:pt idx="1">
                  <c:v>PP</c:v>
                </c:pt>
                <c:pt idx="2">
                  <c:v>Fire &amp; shed</c:v>
                </c:pt>
                <c:pt idx="3">
                  <c:v>coloney</c:v>
                </c:pt>
                <c:pt idx="4">
                  <c:v>Distillery</c:v>
                </c:pt>
                <c:pt idx="5">
                  <c:v>Total Ext</c:v>
                </c:pt>
              </c:strCache>
            </c:strRef>
          </c:cat>
          <c:val>
            <c:numRef>
              <c:f>'W-4'!$B$8:$G$8</c:f>
              <c:numCache>
                <c:formatCode>General</c:formatCode>
                <c:ptCount val="6"/>
                <c:pt idx="0">
                  <c:v>45</c:v>
                </c:pt>
                <c:pt idx="1">
                  <c:v>867</c:v>
                </c:pt>
                <c:pt idx="2">
                  <c:v>1915</c:v>
                </c:pt>
                <c:pt idx="3">
                  <c:v>2883</c:v>
                </c:pt>
                <c:pt idx="4">
                  <c:v>4870</c:v>
                </c:pt>
                <c:pt idx="5">
                  <c:v>8749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1-4B70-A9A8-18486FD56EE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857453376"/>
        <c:axId val="857437056"/>
      </c:barChart>
      <c:catAx>
        <c:axId val="85745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437056"/>
        <c:crosses val="autoZero"/>
        <c:auto val="1"/>
        <c:lblAlgn val="ctr"/>
        <c:lblOffset val="100"/>
        <c:noMultiLvlLbl val="0"/>
      </c:catAx>
      <c:valAx>
        <c:axId val="857437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5745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1200" dirty="0">
                <a:solidFill>
                  <a:schemeClr val="tx1"/>
                </a:solidFill>
              </a:rPr>
              <a:t>Total</a:t>
            </a:r>
            <a:r>
              <a:rPr lang="en-US" sz="1200" baseline="0" dirty="0">
                <a:solidFill>
                  <a:schemeClr val="tx1"/>
                </a:solidFill>
              </a:rPr>
              <a:t> Losses Trend</a:t>
            </a:r>
            <a:endParaRPr lang="en-US" sz="12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POL IN CANE</c:v>
                </c:pt>
              </c:strCache>
            </c:strRef>
          </c:tx>
          <c:spPr>
            <a:ln w="60325" cap="rnd" cmpd="thickThin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Sheet1!$A$11:$A$167</c:f>
              <c:numCache>
                <c:formatCode>m/d/yyyy</c:formatCode>
                <c:ptCount val="157"/>
                <c:pt idx="0">
                  <c:v>45601</c:v>
                </c:pt>
                <c:pt idx="1">
                  <c:v>45602</c:v>
                </c:pt>
                <c:pt idx="2">
                  <c:v>45603</c:v>
                </c:pt>
                <c:pt idx="3">
                  <c:v>45604</c:v>
                </c:pt>
                <c:pt idx="4">
                  <c:v>45605</c:v>
                </c:pt>
                <c:pt idx="5">
                  <c:v>45606</c:v>
                </c:pt>
                <c:pt idx="6">
                  <c:v>45607</c:v>
                </c:pt>
                <c:pt idx="7">
                  <c:v>45608</c:v>
                </c:pt>
                <c:pt idx="8">
                  <c:v>45609</c:v>
                </c:pt>
                <c:pt idx="9">
                  <c:v>45610</c:v>
                </c:pt>
                <c:pt idx="10">
                  <c:v>45611</c:v>
                </c:pt>
                <c:pt idx="11">
                  <c:v>45612</c:v>
                </c:pt>
                <c:pt idx="12">
                  <c:v>45613</c:v>
                </c:pt>
                <c:pt idx="13">
                  <c:v>45614</c:v>
                </c:pt>
                <c:pt idx="14">
                  <c:v>45615</c:v>
                </c:pt>
                <c:pt idx="15">
                  <c:v>45616</c:v>
                </c:pt>
                <c:pt idx="16">
                  <c:v>45617</c:v>
                </c:pt>
                <c:pt idx="17">
                  <c:v>45618</c:v>
                </c:pt>
                <c:pt idx="18">
                  <c:v>45619</c:v>
                </c:pt>
                <c:pt idx="19">
                  <c:v>45620</c:v>
                </c:pt>
                <c:pt idx="20">
                  <c:v>45621</c:v>
                </c:pt>
                <c:pt idx="21">
                  <c:v>45622</c:v>
                </c:pt>
                <c:pt idx="22">
                  <c:v>45623</c:v>
                </c:pt>
                <c:pt idx="23">
                  <c:v>45624</c:v>
                </c:pt>
                <c:pt idx="24">
                  <c:v>45625</c:v>
                </c:pt>
                <c:pt idx="25">
                  <c:v>45626</c:v>
                </c:pt>
                <c:pt idx="26">
                  <c:v>45627</c:v>
                </c:pt>
                <c:pt idx="27">
                  <c:v>45628</c:v>
                </c:pt>
                <c:pt idx="28">
                  <c:v>45629</c:v>
                </c:pt>
                <c:pt idx="29">
                  <c:v>45630</c:v>
                </c:pt>
                <c:pt idx="30">
                  <c:v>45631</c:v>
                </c:pt>
                <c:pt idx="31">
                  <c:v>45632</c:v>
                </c:pt>
                <c:pt idx="32">
                  <c:v>45633</c:v>
                </c:pt>
                <c:pt idx="33">
                  <c:v>45634</c:v>
                </c:pt>
                <c:pt idx="34">
                  <c:v>45635</c:v>
                </c:pt>
                <c:pt idx="35">
                  <c:v>45636</c:v>
                </c:pt>
                <c:pt idx="36">
                  <c:v>45637</c:v>
                </c:pt>
                <c:pt idx="37">
                  <c:v>45638</c:v>
                </c:pt>
                <c:pt idx="38">
                  <c:v>45639</c:v>
                </c:pt>
                <c:pt idx="39">
                  <c:v>45640</c:v>
                </c:pt>
                <c:pt idx="40">
                  <c:v>45641</c:v>
                </c:pt>
                <c:pt idx="41">
                  <c:v>45642</c:v>
                </c:pt>
                <c:pt idx="42">
                  <c:v>45643</c:v>
                </c:pt>
                <c:pt idx="43">
                  <c:v>45644</c:v>
                </c:pt>
                <c:pt idx="44">
                  <c:v>45645</c:v>
                </c:pt>
                <c:pt idx="45">
                  <c:v>45646</c:v>
                </c:pt>
                <c:pt idx="46">
                  <c:v>45647</c:v>
                </c:pt>
                <c:pt idx="47">
                  <c:v>45648</c:v>
                </c:pt>
                <c:pt idx="48">
                  <c:v>45649</c:v>
                </c:pt>
                <c:pt idx="49">
                  <c:v>45650</c:v>
                </c:pt>
                <c:pt idx="50">
                  <c:v>45651</c:v>
                </c:pt>
                <c:pt idx="51">
                  <c:v>45652</c:v>
                </c:pt>
                <c:pt idx="52">
                  <c:v>45653</c:v>
                </c:pt>
                <c:pt idx="53">
                  <c:v>45654</c:v>
                </c:pt>
                <c:pt idx="54">
                  <c:v>45655</c:v>
                </c:pt>
                <c:pt idx="55">
                  <c:v>45656</c:v>
                </c:pt>
                <c:pt idx="56">
                  <c:v>45657</c:v>
                </c:pt>
                <c:pt idx="57">
                  <c:v>45658</c:v>
                </c:pt>
                <c:pt idx="58">
                  <c:v>45659</c:v>
                </c:pt>
                <c:pt idx="59">
                  <c:v>45660</c:v>
                </c:pt>
                <c:pt idx="60">
                  <c:v>45661</c:v>
                </c:pt>
                <c:pt idx="61">
                  <c:v>45662</c:v>
                </c:pt>
                <c:pt idx="62">
                  <c:v>45663</c:v>
                </c:pt>
                <c:pt idx="63">
                  <c:v>45664</c:v>
                </c:pt>
                <c:pt idx="64">
                  <c:v>45665</c:v>
                </c:pt>
                <c:pt idx="65">
                  <c:v>45666</c:v>
                </c:pt>
                <c:pt idx="66">
                  <c:v>45667</c:v>
                </c:pt>
                <c:pt idx="67">
                  <c:v>45668</c:v>
                </c:pt>
                <c:pt idx="68">
                  <c:v>45669</c:v>
                </c:pt>
                <c:pt idx="69">
                  <c:v>45670</c:v>
                </c:pt>
                <c:pt idx="70">
                  <c:v>45671</c:v>
                </c:pt>
                <c:pt idx="71">
                  <c:v>45672</c:v>
                </c:pt>
                <c:pt idx="72">
                  <c:v>45673</c:v>
                </c:pt>
                <c:pt idx="73">
                  <c:v>45674</c:v>
                </c:pt>
                <c:pt idx="74">
                  <c:v>45675</c:v>
                </c:pt>
                <c:pt idx="75">
                  <c:v>45676</c:v>
                </c:pt>
                <c:pt idx="76">
                  <c:v>45677</c:v>
                </c:pt>
                <c:pt idx="77">
                  <c:v>45678</c:v>
                </c:pt>
                <c:pt idx="78">
                  <c:v>45679</c:v>
                </c:pt>
                <c:pt idx="79">
                  <c:v>45680</c:v>
                </c:pt>
                <c:pt idx="80">
                  <c:v>45681</c:v>
                </c:pt>
                <c:pt idx="81">
                  <c:v>45682</c:v>
                </c:pt>
                <c:pt idx="82">
                  <c:v>45683</c:v>
                </c:pt>
                <c:pt idx="83">
                  <c:v>45684</c:v>
                </c:pt>
                <c:pt idx="84">
                  <c:v>45685</c:v>
                </c:pt>
                <c:pt idx="85">
                  <c:v>45686</c:v>
                </c:pt>
                <c:pt idx="86">
                  <c:v>45687</c:v>
                </c:pt>
                <c:pt idx="87">
                  <c:v>45688</c:v>
                </c:pt>
                <c:pt idx="88">
                  <c:v>45689</c:v>
                </c:pt>
                <c:pt idx="89">
                  <c:v>45690</c:v>
                </c:pt>
                <c:pt idx="90">
                  <c:v>45691</c:v>
                </c:pt>
                <c:pt idx="91">
                  <c:v>45692</c:v>
                </c:pt>
                <c:pt idx="92">
                  <c:v>45693</c:v>
                </c:pt>
                <c:pt idx="93">
                  <c:v>45694</c:v>
                </c:pt>
                <c:pt idx="94">
                  <c:v>45695</c:v>
                </c:pt>
                <c:pt idx="95">
                  <c:v>45956</c:v>
                </c:pt>
                <c:pt idx="96">
                  <c:v>45957</c:v>
                </c:pt>
                <c:pt idx="97">
                  <c:v>45958</c:v>
                </c:pt>
                <c:pt idx="98">
                  <c:v>45959</c:v>
                </c:pt>
                <c:pt idx="99">
                  <c:v>45960</c:v>
                </c:pt>
                <c:pt idx="100">
                  <c:v>45961</c:v>
                </c:pt>
                <c:pt idx="101">
                  <c:v>45962</c:v>
                </c:pt>
                <c:pt idx="102">
                  <c:v>45963</c:v>
                </c:pt>
                <c:pt idx="103">
                  <c:v>45964</c:v>
                </c:pt>
                <c:pt idx="104">
                  <c:v>45965</c:v>
                </c:pt>
                <c:pt idx="105">
                  <c:v>45966</c:v>
                </c:pt>
                <c:pt idx="106">
                  <c:v>45967</c:v>
                </c:pt>
                <c:pt idx="107">
                  <c:v>45968</c:v>
                </c:pt>
                <c:pt idx="108">
                  <c:v>45969</c:v>
                </c:pt>
                <c:pt idx="109">
                  <c:v>45970</c:v>
                </c:pt>
                <c:pt idx="110">
                  <c:v>45971</c:v>
                </c:pt>
                <c:pt idx="111">
                  <c:v>45972</c:v>
                </c:pt>
                <c:pt idx="112">
                  <c:v>45973</c:v>
                </c:pt>
                <c:pt idx="113">
                  <c:v>45974</c:v>
                </c:pt>
                <c:pt idx="114">
                  <c:v>45975</c:v>
                </c:pt>
                <c:pt idx="115">
                  <c:v>45976</c:v>
                </c:pt>
                <c:pt idx="116">
                  <c:v>45977</c:v>
                </c:pt>
                <c:pt idx="117">
                  <c:v>45978</c:v>
                </c:pt>
                <c:pt idx="118">
                  <c:v>45979</c:v>
                </c:pt>
                <c:pt idx="119">
                  <c:v>45980</c:v>
                </c:pt>
                <c:pt idx="120">
                  <c:v>45981</c:v>
                </c:pt>
                <c:pt idx="121">
                  <c:v>45982</c:v>
                </c:pt>
                <c:pt idx="122">
                  <c:v>45983</c:v>
                </c:pt>
                <c:pt idx="123">
                  <c:v>45984</c:v>
                </c:pt>
                <c:pt idx="124">
                  <c:v>45985</c:v>
                </c:pt>
                <c:pt idx="125">
                  <c:v>45986</c:v>
                </c:pt>
                <c:pt idx="126">
                  <c:v>45987</c:v>
                </c:pt>
                <c:pt idx="127">
                  <c:v>45988</c:v>
                </c:pt>
                <c:pt idx="128">
                  <c:v>45989</c:v>
                </c:pt>
                <c:pt idx="129">
                  <c:v>45990</c:v>
                </c:pt>
                <c:pt idx="130">
                  <c:v>45991</c:v>
                </c:pt>
                <c:pt idx="131">
                  <c:v>45992</c:v>
                </c:pt>
                <c:pt idx="132">
                  <c:v>45993</c:v>
                </c:pt>
                <c:pt idx="133">
                  <c:v>45994</c:v>
                </c:pt>
                <c:pt idx="134">
                  <c:v>45995</c:v>
                </c:pt>
                <c:pt idx="135">
                  <c:v>45996</c:v>
                </c:pt>
                <c:pt idx="136">
                  <c:v>45997</c:v>
                </c:pt>
                <c:pt idx="137">
                  <c:v>45998</c:v>
                </c:pt>
                <c:pt idx="138">
                  <c:v>45999</c:v>
                </c:pt>
                <c:pt idx="139">
                  <c:v>46000</c:v>
                </c:pt>
                <c:pt idx="140">
                  <c:v>46001</c:v>
                </c:pt>
                <c:pt idx="141">
                  <c:v>46002</c:v>
                </c:pt>
                <c:pt idx="142">
                  <c:v>46003</c:v>
                </c:pt>
                <c:pt idx="143">
                  <c:v>46005</c:v>
                </c:pt>
                <c:pt idx="144">
                  <c:v>46006</c:v>
                </c:pt>
                <c:pt idx="145">
                  <c:v>46007</c:v>
                </c:pt>
                <c:pt idx="146">
                  <c:v>46008</c:v>
                </c:pt>
                <c:pt idx="147">
                  <c:v>46009</c:v>
                </c:pt>
                <c:pt idx="148">
                  <c:v>46010</c:v>
                </c:pt>
                <c:pt idx="149">
                  <c:v>46011</c:v>
                </c:pt>
                <c:pt idx="150">
                  <c:v>46012</c:v>
                </c:pt>
                <c:pt idx="151">
                  <c:v>46013</c:v>
                </c:pt>
                <c:pt idx="152">
                  <c:v>46014</c:v>
                </c:pt>
                <c:pt idx="153">
                  <c:v>46015</c:v>
                </c:pt>
                <c:pt idx="154">
                  <c:v>46016</c:v>
                </c:pt>
                <c:pt idx="155">
                  <c:v>46017</c:v>
                </c:pt>
                <c:pt idx="156">
                  <c:v>46018</c:v>
                </c:pt>
              </c:numCache>
            </c:numRef>
          </c:cat>
          <c:val>
            <c:numRef>
              <c:f>Sheet1!$F$11:$F$167</c:f>
              <c:numCache>
                <c:formatCode>General</c:formatCode>
                <c:ptCount val="157"/>
                <c:pt idx="0" formatCode="0.00">
                  <c:v>11</c:v>
                </c:pt>
                <c:pt idx="1">
                  <c:v>11.01</c:v>
                </c:pt>
                <c:pt idx="2">
                  <c:v>11.01</c:v>
                </c:pt>
                <c:pt idx="3">
                  <c:v>11.01</c:v>
                </c:pt>
                <c:pt idx="4">
                  <c:v>11.01</c:v>
                </c:pt>
                <c:pt idx="5">
                  <c:v>11.01</c:v>
                </c:pt>
                <c:pt idx="6">
                  <c:v>11.04</c:v>
                </c:pt>
                <c:pt idx="7">
                  <c:v>11.05</c:v>
                </c:pt>
                <c:pt idx="8">
                  <c:v>11.07</c:v>
                </c:pt>
                <c:pt idx="9">
                  <c:v>11.14</c:v>
                </c:pt>
                <c:pt idx="10">
                  <c:v>11.15</c:v>
                </c:pt>
                <c:pt idx="11">
                  <c:v>11.17</c:v>
                </c:pt>
                <c:pt idx="12">
                  <c:v>11.17</c:v>
                </c:pt>
                <c:pt idx="13">
                  <c:v>11.19</c:v>
                </c:pt>
                <c:pt idx="14">
                  <c:v>11.31</c:v>
                </c:pt>
                <c:pt idx="15">
                  <c:v>11.4</c:v>
                </c:pt>
                <c:pt idx="16">
                  <c:v>11.45</c:v>
                </c:pt>
                <c:pt idx="17">
                  <c:v>11.51</c:v>
                </c:pt>
                <c:pt idx="18">
                  <c:v>11.62</c:v>
                </c:pt>
                <c:pt idx="19">
                  <c:v>11.7</c:v>
                </c:pt>
                <c:pt idx="20">
                  <c:v>11.71</c:v>
                </c:pt>
                <c:pt idx="21">
                  <c:v>11.77</c:v>
                </c:pt>
                <c:pt idx="22">
                  <c:v>11.82</c:v>
                </c:pt>
                <c:pt idx="23">
                  <c:v>11.84</c:v>
                </c:pt>
                <c:pt idx="24">
                  <c:v>11.87</c:v>
                </c:pt>
                <c:pt idx="25">
                  <c:v>11.88</c:v>
                </c:pt>
                <c:pt idx="26">
                  <c:v>11.91</c:v>
                </c:pt>
                <c:pt idx="27">
                  <c:v>11.91</c:v>
                </c:pt>
                <c:pt idx="28">
                  <c:v>11.98</c:v>
                </c:pt>
                <c:pt idx="29">
                  <c:v>12.02</c:v>
                </c:pt>
                <c:pt idx="30">
                  <c:v>12.06</c:v>
                </c:pt>
                <c:pt idx="31" formatCode="0.00">
                  <c:v>12.1</c:v>
                </c:pt>
                <c:pt idx="32">
                  <c:v>12.11</c:v>
                </c:pt>
                <c:pt idx="33">
                  <c:v>12.19</c:v>
                </c:pt>
                <c:pt idx="34">
                  <c:v>12.26</c:v>
                </c:pt>
                <c:pt idx="35">
                  <c:v>12.33</c:v>
                </c:pt>
                <c:pt idx="36">
                  <c:v>12.42</c:v>
                </c:pt>
                <c:pt idx="37">
                  <c:v>12.45</c:v>
                </c:pt>
                <c:pt idx="38">
                  <c:v>12.48</c:v>
                </c:pt>
                <c:pt idx="39">
                  <c:v>12.53</c:v>
                </c:pt>
                <c:pt idx="40">
                  <c:v>12.61</c:v>
                </c:pt>
                <c:pt idx="41">
                  <c:v>12.67</c:v>
                </c:pt>
                <c:pt idx="42">
                  <c:v>12.7</c:v>
                </c:pt>
                <c:pt idx="43">
                  <c:v>12.73</c:v>
                </c:pt>
                <c:pt idx="44">
                  <c:v>12.73</c:v>
                </c:pt>
                <c:pt idx="45">
                  <c:v>12.74</c:v>
                </c:pt>
                <c:pt idx="46">
                  <c:v>12.75</c:v>
                </c:pt>
                <c:pt idx="47">
                  <c:v>12.86</c:v>
                </c:pt>
                <c:pt idx="48">
                  <c:v>12.95</c:v>
                </c:pt>
                <c:pt idx="49">
                  <c:v>13.06</c:v>
                </c:pt>
                <c:pt idx="50" formatCode="0.00">
                  <c:v>13.2</c:v>
                </c:pt>
                <c:pt idx="51" formatCode="0.00">
                  <c:v>13.3</c:v>
                </c:pt>
                <c:pt idx="52">
                  <c:v>13.35</c:v>
                </c:pt>
                <c:pt idx="53">
                  <c:v>13.39</c:v>
                </c:pt>
                <c:pt idx="54">
                  <c:v>13.41</c:v>
                </c:pt>
                <c:pt idx="55" formatCode="0.00">
                  <c:v>13.4</c:v>
                </c:pt>
                <c:pt idx="56">
                  <c:v>13.43</c:v>
                </c:pt>
                <c:pt idx="57">
                  <c:v>13.42</c:v>
                </c:pt>
                <c:pt idx="58">
                  <c:v>13.42</c:v>
                </c:pt>
                <c:pt idx="59">
                  <c:v>13.42</c:v>
                </c:pt>
                <c:pt idx="60">
                  <c:v>13.43</c:v>
                </c:pt>
                <c:pt idx="61">
                  <c:v>13.41</c:v>
                </c:pt>
                <c:pt idx="62">
                  <c:v>13.42</c:v>
                </c:pt>
                <c:pt idx="63">
                  <c:v>13.43</c:v>
                </c:pt>
                <c:pt idx="64">
                  <c:v>13.47</c:v>
                </c:pt>
                <c:pt idx="65">
                  <c:v>13.48</c:v>
                </c:pt>
                <c:pt idx="66" formatCode="0.00">
                  <c:v>13.5</c:v>
                </c:pt>
                <c:pt idx="67" formatCode="0.00">
                  <c:v>13.5</c:v>
                </c:pt>
                <c:pt idx="68">
                  <c:v>13.56</c:v>
                </c:pt>
                <c:pt idx="69">
                  <c:v>13.56</c:v>
                </c:pt>
                <c:pt idx="70">
                  <c:v>13.58</c:v>
                </c:pt>
                <c:pt idx="71" formatCode="0.00">
                  <c:v>13.6</c:v>
                </c:pt>
                <c:pt idx="72">
                  <c:v>13.62</c:v>
                </c:pt>
                <c:pt idx="73">
                  <c:v>13.62</c:v>
                </c:pt>
                <c:pt idx="74">
                  <c:v>13.62</c:v>
                </c:pt>
                <c:pt idx="75">
                  <c:v>13.66</c:v>
                </c:pt>
                <c:pt idx="76">
                  <c:v>13.66</c:v>
                </c:pt>
                <c:pt idx="77" formatCode="0.00">
                  <c:v>13.7</c:v>
                </c:pt>
                <c:pt idx="78" formatCode="0.00">
                  <c:v>13.71</c:v>
                </c:pt>
                <c:pt idx="79">
                  <c:v>13.71</c:v>
                </c:pt>
                <c:pt idx="80">
                  <c:v>13.71</c:v>
                </c:pt>
                <c:pt idx="81">
                  <c:v>13.73</c:v>
                </c:pt>
                <c:pt idx="82">
                  <c:v>13.74</c:v>
                </c:pt>
                <c:pt idx="83">
                  <c:v>13.74</c:v>
                </c:pt>
                <c:pt idx="84">
                  <c:v>13.74</c:v>
                </c:pt>
                <c:pt idx="85">
                  <c:v>13.74</c:v>
                </c:pt>
                <c:pt idx="86">
                  <c:v>13.79</c:v>
                </c:pt>
                <c:pt idx="87">
                  <c:v>13.83</c:v>
                </c:pt>
                <c:pt idx="88">
                  <c:v>13.86</c:v>
                </c:pt>
                <c:pt idx="89">
                  <c:v>13.86</c:v>
                </c:pt>
                <c:pt idx="90">
                  <c:v>13.89</c:v>
                </c:pt>
                <c:pt idx="91" formatCode="0.00">
                  <c:v>13.9</c:v>
                </c:pt>
                <c:pt idx="92">
                  <c:v>13.91</c:v>
                </c:pt>
                <c:pt idx="93">
                  <c:v>13.95</c:v>
                </c:pt>
                <c:pt idx="94">
                  <c:v>13.95</c:v>
                </c:pt>
                <c:pt idx="95" formatCode="0.00">
                  <c:v>10.82</c:v>
                </c:pt>
                <c:pt idx="96" formatCode="0.00">
                  <c:v>10.9</c:v>
                </c:pt>
                <c:pt idx="97" formatCode="0.00">
                  <c:v>10.9</c:v>
                </c:pt>
                <c:pt idx="98" formatCode="0.00">
                  <c:v>10.89</c:v>
                </c:pt>
                <c:pt idx="99" formatCode="0.00">
                  <c:v>10.89</c:v>
                </c:pt>
                <c:pt idx="100" formatCode="0.00">
                  <c:v>10.91</c:v>
                </c:pt>
                <c:pt idx="101">
                  <c:v>10.91</c:v>
                </c:pt>
                <c:pt idx="102" formatCode="0.00">
                  <c:v>10.9</c:v>
                </c:pt>
                <c:pt idx="103" formatCode="0.00">
                  <c:v>10.9</c:v>
                </c:pt>
                <c:pt idx="104">
                  <c:v>10.88</c:v>
                </c:pt>
                <c:pt idx="105">
                  <c:v>10.95</c:v>
                </c:pt>
                <c:pt idx="106">
                  <c:v>10.98</c:v>
                </c:pt>
                <c:pt idx="107">
                  <c:v>10.98</c:v>
                </c:pt>
                <c:pt idx="108">
                  <c:v>10.99</c:v>
                </c:pt>
                <c:pt idx="109">
                  <c:v>11.01</c:v>
                </c:pt>
                <c:pt idx="110">
                  <c:v>11.03</c:v>
                </c:pt>
                <c:pt idx="111">
                  <c:v>11.08</c:v>
                </c:pt>
                <c:pt idx="112">
                  <c:v>11.08</c:v>
                </c:pt>
                <c:pt idx="113">
                  <c:v>11.12</c:v>
                </c:pt>
                <c:pt idx="114">
                  <c:v>11.15</c:v>
                </c:pt>
                <c:pt idx="115">
                  <c:v>11.19</c:v>
                </c:pt>
                <c:pt idx="116">
                  <c:v>11.22</c:v>
                </c:pt>
                <c:pt idx="117">
                  <c:v>11.25</c:v>
                </c:pt>
                <c:pt idx="118">
                  <c:v>11.28</c:v>
                </c:pt>
                <c:pt idx="119">
                  <c:v>11.31</c:v>
                </c:pt>
                <c:pt idx="120">
                  <c:v>11.35</c:v>
                </c:pt>
                <c:pt idx="121">
                  <c:v>11.45</c:v>
                </c:pt>
                <c:pt idx="122">
                  <c:v>11.48</c:v>
                </c:pt>
                <c:pt idx="123">
                  <c:v>11.55</c:v>
                </c:pt>
                <c:pt idx="124">
                  <c:v>11.62</c:v>
                </c:pt>
                <c:pt idx="125">
                  <c:v>11.73</c:v>
                </c:pt>
                <c:pt idx="126">
                  <c:v>11.86</c:v>
                </c:pt>
                <c:pt idx="127">
                  <c:v>11.92</c:v>
                </c:pt>
                <c:pt idx="128">
                  <c:v>11.97</c:v>
                </c:pt>
                <c:pt idx="129">
                  <c:v>12.02</c:v>
                </c:pt>
                <c:pt idx="130">
                  <c:v>12.11</c:v>
                </c:pt>
                <c:pt idx="131" formatCode="0.00">
                  <c:v>12.2</c:v>
                </c:pt>
                <c:pt idx="132" formatCode="0.00">
                  <c:v>12.3</c:v>
                </c:pt>
                <c:pt idx="133">
                  <c:v>12.35</c:v>
                </c:pt>
                <c:pt idx="134">
                  <c:v>12.41</c:v>
                </c:pt>
                <c:pt idx="135">
                  <c:v>12.53</c:v>
                </c:pt>
                <c:pt idx="136">
                  <c:v>12.55</c:v>
                </c:pt>
                <c:pt idx="137">
                  <c:v>12.55</c:v>
                </c:pt>
                <c:pt idx="138">
                  <c:v>12.57</c:v>
                </c:pt>
                <c:pt idx="139">
                  <c:v>12.61</c:v>
                </c:pt>
                <c:pt idx="140">
                  <c:v>12.71</c:v>
                </c:pt>
                <c:pt idx="141" formatCode="0.00">
                  <c:v>12.8</c:v>
                </c:pt>
                <c:pt idx="142">
                  <c:v>12.86</c:v>
                </c:pt>
                <c:pt idx="143">
                  <c:v>12.86</c:v>
                </c:pt>
                <c:pt idx="144">
                  <c:v>12.88</c:v>
                </c:pt>
                <c:pt idx="145" formatCode="0.00">
                  <c:v>12.9</c:v>
                </c:pt>
                <c:pt idx="146" formatCode="0.00">
                  <c:v>12.9</c:v>
                </c:pt>
                <c:pt idx="147">
                  <c:v>12.91</c:v>
                </c:pt>
                <c:pt idx="148">
                  <c:v>12.92</c:v>
                </c:pt>
                <c:pt idx="149" formatCode="0.00">
                  <c:v>12.9</c:v>
                </c:pt>
                <c:pt idx="150">
                  <c:v>12.92</c:v>
                </c:pt>
                <c:pt idx="151">
                  <c:v>12.93</c:v>
                </c:pt>
                <c:pt idx="152">
                  <c:v>12.93</c:v>
                </c:pt>
                <c:pt idx="153">
                  <c:v>12.93</c:v>
                </c:pt>
                <c:pt idx="154">
                  <c:v>12.93</c:v>
                </c:pt>
                <c:pt idx="155" formatCode="0.00">
                  <c:v>13</c:v>
                </c:pt>
                <c:pt idx="156">
                  <c:v>13.01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2BB-4CC9-B364-F624B1F73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146383"/>
        <c:axId val="1157147343"/>
      </c:line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POL IN BAGASSE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Sheet1!$A$11:$A$167</c:f>
              <c:numCache>
                <c:formatCode>m/d/yyyy</c:formatCode>
                <c:ptCount val="157"/>
                <c:pt idx="0">
                  <c:v>45601</c:v>
                </c:pt>
                <c:pt idx="1">
                  <c:v>45602</c:v>
                </c:pt>
                <c:pt idx="2">
                  <c:v>45603</c:v>
                </c:pt>
                <c:pt idx="3">
                  <c:v>45604</c:v>
                </c:pt>
                <c:pt idx="4">
                  <c:v>45605</c:v>
                </c:pt>
                <c:pt idx="5">
                  <c:v>45606</c:v>
                </c:pt>
                <c:pt idx="6">
                  <c:v>45607</c:v>
                </c:pt>
                <c:pt idx="7">
                  <c:v>45608</c:v>
                </c:pt>
                <c:pt idx="8">
                  <c:v>45609</c:v>
                </c:pt>
                <c:pt idx="9">
                  <c:v>45610</c:v>
                </c:pt>
                <c:pt idx="10">
                  <c:v>45611</c:v>
                </c:pt>
                <c:pt idx="11">
                  <c:v>45612</c:v>
                </c:pt>
                <c:pt idx="12">
                  <c:v>45613</c:v>
                </c:pt>
                <c:pt idx="13">
                  <c:v>45614</c:v>
                </c:pt>
                <c:pt idx="14">
                  <c:v>45615</c:v>
                </c:pt>
                <c:pt idx="15">
                  <c:v>45616</c:v>
                </c:pt>
                <c:pt idx="16">
                  <c:v>45617</c:v>
                </c:pt>
                <c:pt idx="17">
                  <c:v>45618</c:v>
                </c:pt>
                <c:pt idx="18">
                  <c:v>45619</c:v>
                </c:pt>
                <c:pt idx="19">
                  <c:v>45620</c:v>
                </c:pt>
                <c:pt idx="20">
                  <c:v>45621</c:v>
                </c:pt>
                <c:pt idx="21">
                  <c:v>45622</c:v>
                </c:pt>
                <c:pt idx="22">
                  <c:v>45623</c:v>
                </c:pt>
                <c:pt idx="23">
                  <c:v>45624</c:v>
                </c:pt>
                <c:pt idx="24">
                  <c:v>45625</c:v>
                </c:pt>
                <c:pt idx="25">
                  <c:v>45626</c:v>
                </c:pt>
                <c:pt idx="26">
                  <c:v>45627</c:v>
                </c:pt>
                <c:pt idx="27">
                  <c:v>45628</c:v>
                </c:pt>
                <c:pt idx="28">
                  <c:v>45629</c:v>
                </c:pt>
                <c:pt idx="29">
                  <c:v>45630</c:v>
                </c:pt>
                <c:pt idx="30">
                  <c:v>45631</c:v>
                </c:pt>
                <c:pt idx="31">
                  <c:v>45632</c:v>
                </c:pt>
                <c:pt idx="32">
                  <c:v>45633</c:v>
                </c:pt>
                <c:pt idx="33">
                  <c:v>45634</c:v>
                </c:pt>
                <c:pt idx="34">
                  <c:v>45635</c:v>
                </c:pt>
                <c:pt idx="35">
                  <c:v>45636</c:v>
                </c:pt>
                <c:pt idx="36">
                  <c:v>45637</c:v>
                </c:pt>
                <c:pt idx="37">
                  <c:v>45638</c:v>
                </c:pt>
                <c:pt idx="38">
                  <c:v>45639</c:v>
                </c:pt>
                <c:pt idx="39">
                  <c:v>45640</c:v>
                </c:pt>
                <c:pt idx="40">
                  <c:v>45641</c:v>
                </c:pt>
                <c:pt idx="41">
                  <c:v>45642</c:v>
                </c:pt>
                <c:pt idx="42">
                  <c:v>45643</c:v>
                </c:pt>
                <c:pt idx="43">
                  <c:v>45644</c:v>
                </c:pt>
                <c:pt idx="44">
                  <c:v>45645</c:v>
                </c:pt>
                <c:pt idx="45">
                  <c:v>45646</c:v>
                </c:pt>
                <c:pt idx="46">
                  <c:v>45647</c:v>
                </c:pt>
                <c:pt idx="47">
                  <c:v>45648</c:v>
                </c:pt>
                <c:pt idx="48">
                  <c:v>45649</c:v>
                </c:pt>
                <c:pt idx="49">
                  <c:v>45650</c:v>
                </c:pt>
                <c:pt idx="50">
                  <c:v>45651</c:v>
                </c:pt>
                <c:pt idx="51">
                  <c:v>45652</c:v>
                </c:pt>
                <c:pt idx="52">
                  <c:v>45653</c:v>
                </c:pt>
                <c:pt idx="53">
                  <c:v>45654</c:v>
                </c:pt>
                <c:pt idx="54">
                  <c:v>45655</c:v>
                </c:pt>
                <c:pt idx="55">
                  <c:v>45656</c:v>
                </c:pt>
                <c:pt idx="56">
                  <c:v>45657</c:v>
                </c:pt>
                <c:pt idx="57">
                  <c:v>45658</c:v>
                </c:pt>
                <c:pt idx="58">
                  <c:v>45659</c:v>
                </c:pt>
                <c:pt idx="59">
                  <c:v>45660</c:v>
                </c:pt>
                <c:pt idx="60">
                  <c:v>45661</c:v>
                </c:pt>
                <c:pt idx="61">
                  <c:v>45662</c:v>
                </c:pt>
                <c:pt idx="62">
                  <c:v>45663</c:v>
                </c:pt>
                <c:pt idx="63">
                  <c:v>45664</c:v>
                </c:pt>
                <c:pt idx="64">
                  <c:v>45665</c:v>
                </c:pt>
                <c:pt idx="65">
                  <c:v>45666</c:v>
                </c:pt>
                <c:pt idx="66">
                  <c:v>45667</c:v>
                </c:pt>
                <c:pt idx="67">
                  <c:v>45668</c:v>
                </c:pt>
                <c:pt idx="68">
                  <c:v>45669</c:v>
                </c:pt>
                <c:pt idx="69">
                  <c:v>45670</c:v>
                </c:pt>
                <c:pt idx="70">
                  <c:v>45671</c:v>
                </c:pt>
                <c:pt idx="71">
                  <c:v>45672</c:v>
                </c:pt>
                <c:pt idx="72">
                  <c:v>45673</c:v>
                </c:pt>
                <c:pt idx="73">
                  <c:v>45674</c:v>
                </c:pt>
                <c:pt idx="74">
                  <c:v>45675</c:v>
                </c:pt>
                <c:pt idx="75">
                  <c:v>45676</c:v>
                </c:pt>
                <c:pt idx="76">
                  <c:v>45677</c:v>
                </c:pt>
                <c:pt idx="77">
                  <c:v>45678</c:v>
                </c:pt>
                <c:pt idx="78">
                  <c:v>45679</c:v>
                </c:pt>
                <c:pt idx="79">
                  <c:v>45680</c:v>
                </c:pt>
                <c:pt idx="80">
                  <c:v>45681</c:v>
                </c:pt>
                <c:pt idx="81">
                  <c:v>45682</c:v>
                </c:pt>
                <c:pt idx="82">
                  <c:v>45683</c:v>
                </c:pt>
                <c:pt idx="83">
                  <c:v>45684</c:v>
                </c:pt>
                <c:pt idx="84">
                  <c:v>45685</c:v>
                </c:pt>
                <c:pt idx="85">
                  <c:v>45686</c:v>
                </c:pt>
                <c:pt idx="86">
                  <c:v>45687</c:v>
                </c:pt>
                <c:pt idx="87">
                  <c:v>45688</c:v>
                </c:pt>
                <c:pt idx="88">
                  <c:v>45689</c:v>
                </c:pt>
                <c:pt idx="89">
                  <c:v>45690</c:v>
                </c:pt>
                <c:pt idx="90">
                  <c:v>45691</c:v>
                </c:pt>
                <c:pt idx="91">
                  <c:v>45692</c:v>
                </c:pt>
                <c:pt idx="92">
                  <c:v>45693</c:v>
                </c:pt>
                <c:pt idx="93">
                  <c:v>45694</c:v>
                </c:pt>
                <c:pt idx="94">
                  <c:v>45695</c:v>
                </c:pt>
                <c:pt idx="95">
                  <c:v>45956</c:v>
                </c:pt>
                <c:pt idx="96">
                  <c:v>45957</c:v>
                </c:pt>
                <c:pt idx="97">
                  <c:v>45958</c:v>
                </c:pt>
                <c:pt idx="98">
                  <c:v>45959</c:v>
                </c:pt>
                <c:pt idx="99">
                  <c:v>45960</c:v>
                </c:pt>
                <c:pt idx="100">
                  <c:v>45961</c:v>
                </c:pt>
                <c:pt idx="101">
                  <c:v>45962</c:v>
                </c:pt>
                <c:pt idx="102">
                  <c:v>45963</c:v>
                </c:pt>
                <c:pt idx="103">
                  <c:v>45964</c:v>
                </c:pt>
                <c:pt idx="104">
                  <c:v>45965</c:v>
                </c:pt>
                <c:pt idx="105">
                  <c:v>45966</c:v>
                </c:pt>
                <c:pt idx="106">
                  <c:v>45967</c:v>
                </c:pt>
                <c:pt idx="107">
                  <c:v>45968</c:v>
                </c:pt>
                <c:pt idx="108">
                  <c:v>45969</c:v>
                </c:pt>
                <c:pt idx="109">
                  <c:v>45970</c:v>
                </c:pt>
                <c:pt idx="110">
                  <c:v>45971</c:v>
                </c:pt>
                <c:pt idx="111">
                  <c:v>45972</c:v>
                </c:pt>
                <c:pt idx="112">
                  <c:v>45973</c:v>
                </c:pt>
                <c:pt idx="113">
                  <c:v>45974</c:v>
                </c:pt>
                <c:pt idx="114">
                  <c:v>45975</c:v>
                </c:pt>
                <c:pt idx="115">
                  <c:v>45976</c:v>
                </c:pt>
                <c:pt idx="116">
                  <c:v>45977</c:v>
                </c:pt>
                <c:pt idx="117">
                  <c:v>45978</c:v>
                </c:pt>
                <c:pt idx="118">
                  <c:v>45979</c:v>
                </c:pt>
                <c:pt idx="119">
                  <c:v>45980</c:v>
                </c:pt>
                <c:pt idx="120">
                  <c:v>45981</c:v>
                </c:pt>
                <c:pt idx="121">
                  <c:v>45982</c:v>
                </c:pt>
                <c:pt idx="122">
                  <c:v>45983</c:v>
                </c:pt>
                <c:pt idx="123">
                  <c:v>45984</c:v>
                </c:pt>
                <c:pt idx="124">
                  <c:v>45985</c:v>
                </c:pt>
                <c:pt idx="125">
                  <c:v>45986</c:v>
                </c:pt>
                <c:pt idx="126">
                  <c:v>45987</c:v>
                </c:pt>
                <c:pt idx="127">
                  <c:v>45988</c:v>
                </c:pt>
                <c:pt idx="128">
                  <c:v>45989</c:v>
                </c:pt>
                <c:pt idx="129">
                  <c:v>45990</c:v>
                </c:pt>
                <c:pt idx="130">
                  <c:v>45991</c:v>
                </c:pt>
                <c:pt idx="131">
                  <c:v>45992</c:v>
                </c:pt>
                <c:pt idx="132">
                  <c:v>45993</c:v>
                </c:pt>
                <c:pt idx="133">
                  <c:v>45994</c:v>
                </c:pt>
                <c:pt idx="134">
                  <c:v>45995</c:v>
                </c:pt>
                <c:pt idx="135">
                  <c:v>45996</c:v>
                </c:pt>
                <c:pt idx="136">
                  <c:v>45997</c:v>
                </c:pt>
                <c:pt idx="137">
                  <c:v>45998</c:v>
                </c:pt>
                <c:pt idx="138">
                  <c:v>45999</c:v>
                </c:pt>
                <c:pt idx="139">
                  <c:v>46000</c:v>
                </c:pt>
                <c:pt idx="140">
                  <c:v>46001</c:v>
                </c:pt>
                <c:pt idx="141">
                  <c:v>46002</c:v>
                </c:pt>
                <c:pt idx="142">
                  <c:v>46003</c:v>
                </c:pt>
                <c:pt idx="143">
                  <c:v>46005</c:v>
                </c:pt>
                <c:pt idx="144">
                  <c:v>46006</c:v>
                </c:pt>
                <c:pt idx="145">
                  <c:v>46007</c:v>
                </c:pt>
                <c:pt idx="146">
                  <c:v>46008</c:v>
                </c:pt>
                <c:pt idx="147">
                  <c:v>46009</c:v>
                </c:pt>
                <c:pt idx="148">
                  <c:v>46010</c:v>
                </c:pt>
                <c:pt idx="149">
                  <c:v>46011</c:v>
                </c:pt>
                <c:pt idx="150">
                  <c:v>46012</c:v>
                </c:pt>
                <c:pt idx="151">
                  <c:v>46013</c:v>
                </c:pt>
                <c:pt idx="152">
                  <c:v>46014</c:v>
                </c:pt>
                <c:pt idx="153">
                  <c:v>46015</c:v>
                </c:pt>
                <c:pt idx="154">
                  <c:v>46016</c:v>
                </c:pt>
                <c:pt idx="155">
                  <c:v>46017</c:v>
                </c:pt>
                <c:pt idx="156">
                  <c:v>46018</c:v>
                </c:pt>
              </c:numCache>
            </c:numRef>
          </c:cat>
          <c:val>
            <c:numRef>
              <c:f>Sheet1!$B$11:$B$167</c:f>
              <c:numCache>
                <c:formatCode>General</c:formatCode>
                <c:ptCount val="157"/>
                <c:pt idx="0">
                  <c:v>0.54</c:v>
                </c:pt>
                <c:pt idx="1">
                  <c:v>0.54</c:v>
                </c:pt>
                <c:pt idx="2">
                  <c:v>0.52</c:v>
                </c:pt>
                <c:pt idx="3">
                  <c:v>0.49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0.49</c:v>
                </c:pt>
                <c:pt idx="9">
                  <c:v>0.5</c:v>
                </c:pt>
                <c:pt idx="10">
                  <c:v>0.49</c:v>
                </c:pt>
                <c:pt idx="11">
                  <c:v>0.49</c:v>
                </c:pt>
                <c:pt idx="12">
                  <c:v>0.49</c:v>
                </c:pt>
                <c:pt idx="13">
                  <c:v>0.49</c:v>
                </c:pt>
                <c:pt idx="14">
                  <c:v>0.49</c:v>
                </c:pt>
                <c:pt idx="15">
                  <c:v>0.54</c:v>
                </c:pt>
                <c:pt idx="16">
                  <c:v>0.49</c:v>
                </c:pt>
                <c:pt idx="17">
                  <c:v>0.49</c:v>
                </c:pt>
                <c:pt idx="18">
                  <c:v>0.48</c:v>
                </c:pt>
                <c:pt idx="19">
                  <c:v>0.47</c:v>
                </c:pt>
                <c:pt idx="20">
                  <c:v>0.47</c:v>
                </c:pt>
                <c:pt idx="21">
                  <c:v>0.47</c:v>
                </c:pt>
                <c:pt idx="22">
                  <c:v>0.47</c:v>
                </c:pt>
                <c:pt idx="23">
                  <c:v>0.46</c:v>
                </c:pt>
                <c:pt idx="24">
                  <c:v>0.46</c:v>
                </c:pt>
                <c:pt idx="25">
                  <c:v>0.47</c:v>
                </c:pt>
                <c:pt idx="26">
                  <c:v>0.47</c:v>
                </c:pt>
                <c:pt idx="27">
                  <c:v>0.46</c:v>
                </c:pt>
                <c:pt idx="28">
                  <c:v>0.46</c:v>
                </c:pt>
                <c:pt idx="29">
                  <c:v>0.46</c:v>
                </c:pt>
                <c:pt idx="30">
                  <c:v>0.46</c:v>
                </c:pt>
                <c:pt idx="31">
                  <c:v>0.48</c:v>
                </c:pt>
                <c:pt idx="32">
                  <c:v>0.47</c:v>
                </c:pt>
                <c:pt idx="33">
                  <c:v>0.46</c:v>
                </c:pt>
                <c:pt idx="34">
                  <c:v>0.46</c:v>
                </c:pt>
                <c:pt idx="35" formatCode="0.00">
                  <c:v>0.5</c:v>
                </c:pt>
                <c:pt idx="36" formatCode="0.00">
                  <c:v>0.47</c:v>
                </c:pt>
                <c:pt idx="37" formatCode="0.00">
                  <c:v>0.5</c:v>
                </c:pt>
                <c:pt idx="38">
                  <c:v>0.46</c:v>
                </c:pt>
                <c:pt idx="39">
                  <c:v>0.46</c:v>
                </c:pt>
                <c:pt idx="40">
                  <c:v>0.46</c:v>
                </c:pt>
                <c:pt idx="41">
                  <c:v>0.47</c:v>
                </c:pt>
                <c:pt idx="42">
                  <c:v>0.47</c:v>
                </c:pt>
                <c:pt idx="43">
                  <c:v>0.46</c:v>
                </c:pt>
                <c:pt idx="44">
                  <c:v>0.46</c:v>
                </c:pt>
                <c:pt idx="45">
                  <c:v>0.46</c:v>
                </c:pt>
                <c:pt idx="46">
                  <c:v>0.46</c:v>
                </c:pt>
                <c:pt idx="47">
                  <c:v>0.47</c:v>
                </c:pt>
                <c:pt idx="48">
                  <c:v>0.46</c:v>
                </c:pt>
                <c:pt idx="49">
                  <c:v>0.46</c:v>
                </c:pt>
                <c:pt idx="50">
                  <c:v>0.46</c:v>
                </c:pt>
                <c:pt idx="51">
                  <c:v>0.46</c:v>
                </c:pt>
                <c:pt idx="52">
                  <c:v>0.46</c:v>
                </c:pt>
                <c:pt idx="53">
                  <c:v>0.46</c:v>
                </c:pt>
                <c:pt idx="54">
                  <c:v>0.46</c:v>
                </c:pt>
                <c:pt idx="55">
                  <c:v>0.46</c:v>
                </c:pt>
                <c:pt idx="56">
                  <c:v>0.46</c:v>
                </c:pt>
                <c:pt idx="57">
                  <c:v>0.46</c:v>
                </c:pt>
                <c:pt idx="58">
                  <c:v>0.46</c:v>
                </c:pt>
                <c:pt idx="59">
                  <c:v>0.47</c:v>
                </c:pt>
                <c:pt idx="60">
                  <c:v>0.47</c:v>
                </c:pt>
                <c:pt idx="61">
                  <c:v>0.47</c:v>
                </c:pt>
                <c:pt idx="62">
                  <c:v>0.47</c:v>
                </c:pt>
                <c:pt idx="63">
                  <c:v>0.47</c:v>
                </c:pt>
                <c:pt idx="64">
                  <c:v>0.47</c:v>
                </c:pt>
                <c:pt idx="65">
                  <c:v>0.46</c:v>
                </c:pt>
                <c:pt idx="66">
                  <c:v>0.46</c:v>
                </c:pt>
                <c:pt idx="67">
                  <c:v>0.46</c:v>
                </c:pt>
                <c:pt idx="68">
                  <c:v>0.47</c:v>
                </c:pt>
                <c:pt idx="69">
                  <c:v>0.46</c:v>
                </c:pt>
                <c:pt idx="70">
                  <c:v>0.46</c:v>
                </c:pt>
                <c:pt idx="71">
                  <c:v>0.47</c:v>
                </c:pt>
                <c:pt idx="72">
                  <c:v>0.46</c:v>
                </c:pt>
                <c:pt idx="73">
                  <c:v>0.46</c:v>
                </c:pt>
                <c:pt idx="74">
                  <c:v>0.46</c:v>
                </c:pt>
                <c:pt idx="75">
                  <c:v>0.46</c:v>
                </c:pt>
                <c:pt idx="76">
                  <c:v>0.47</c:v>
                </c:pt>
                <c:pt idx="77">
                  <c:v>0.46</c:v>
                </c:pt>
                <c:pt idx="78">
                  <c:v>0.47</c:v>
                </c:pt>
                <c:pt idx="79">
                  <c:v>0.47</c:v>
                </c:pt>
                <c:pt idx="80">
                  <c:v>0.47</c:v>
                </c:pt>
                <c:pt idx="81">
                  <c:v>0.47</c:v>
                </c:pt>
                <c:pt idx="82">
                  <c:v>0.47</c:v>
                </c:pt>
                <c:pt idx="83">
                  <c:v>0.48</c:v>
                </c:pt>
                <c:pt idx="84">
                  <c:v>0.48</c:v>
                </c:pt>
                <c:pt idx="85">
                  <c:v>0.46</c:v>
                </c:pt>
                <c:pt idx="86">
                  <c:v>0.47</c:v>
                </c:pt>
                <c:pt idx="87">
                  <c:v>0.48</c:v>
                </c:pt>
                <c:pt idx="88">
                  <c:v>0.47</c:v>
                </c:pt>
                <c:pt idx="89">
                  <c:v>0.47</c:v>
                </c:pt>
                <c:pt idx="90">
                  <c:v>0.47</c:v>
                </c:pt>
                <c:pt idx="91">
                  <c:v>0.47</c:v>
                </c:pt>
                <c:pt idx="92">
                  <c:v>0.48</c:v>
                </c:pt>
                <c:pt idx="93">
                  <c:v>0.48</c:v>
                </c:pt>
                <c:pt idx="94">
                  <c:v>0.49</c:v>
                </c:pt>
                <c:pt idx="95" formatCode="0.00">
                  <c:v>0.55000000000000004</c:v>
                </c:pt>
                <c:pt idx="96" formatCode="0.00">
                  <c:v>0.59</c:v>
                </c:pt>
                <c:pt idx="97" formatCode="0.00">
                  <c:v>0.59</c:v>
                </c:pt>
                <c:pt idx="98" formatCode="0.00">
                  <c:v>0.57999999999999996</c:v>
                </c:pt>
                <c:pt idx="99" formatCode="0.00">
                  <c:v>0.54</c:v>
                </c:pt>
                <c:pt idx="100" formatCode="0.00">
                  <c:v>0.5</c:v>
                </c:pt>
                <c:pt idx="101">
                  <c:v>0.51</c:v>
                </c:pt>
                <c:pt idx="102">
                  <c:v>0.56000000000000005</c:v>
                </c:pt>
                <c:pt idx="103">
                  <c:v>0.52</c:v>
                </c:pt>
                <c:pt idx="104" formatCode="0.00">
                  <c:v>0.5</c:v>
                </c:pt>
                <c:pt idx="105">
                  <c:v>0.52</c:v>
                </c:pt>
                <c:pt idx="106">
                  <c:v>0.52</c:v>
                </c:pt>
                <c:pt idx="107">
                  <c:v>0.52</c:v>
                </c:pt>
                <c:pt idx="108">
                  <c:v>0.51</c:v>
                </c:pt>
                <c:pt idx="109" formatCode="0.00">
                  <c:v>0.5</c:v>
                </c:pt>
                <c:pt idx="110">
                  <c:v>0.51</c:v>
                </c:pt>
                <c:pt idx="111" formatCode="0.00">
                  <c:v>0.5</c:v>
                </c:pt>
                <c:pt idx="112">
                  <c:v>0.51</c:v>
                </c:pt>
                <c:pt idx="113">
                  <c:v>0.51</c:v>
                </c:pt>
                <c:pt idx="114">
                  <c:v>0.51</c:v>
                </c:pt>
                <c:pt idx="115" formatCode="0.00">
                  <c:v>0.5</c:v>
                </c:pt>
                <c:pt idx="116">
                  <c:v>0.48</c:v>
                </c:pt>
                <c:pt idx="117">
                  <c:v>0.49</c:v>
                </c:pt>
                <c:pt idx="118">
                  <c:v>0.48</c:v>
                </c:pt>
                <c:pt idx="119">
                  <c:v>0.48</c:v>
                </c:pt>
                <c:pt idx="120">
                  <c:v>0.47</c:v>
                </c:pt>
                <c:pt idx="121">
                  <c:v>0.47</c:v>
                </c:pt>
                <c:pt idx="122">
                  <c:v>0.48</c:v>
                </c:pt>
                <c:pt idx="123">
                  <c:v>0.47</c:v>
                </c:pt>
                <c:pt idx="124">
                  <c:v>0.47</c:v>
                </c:pt>
                <c:pt idx="125">
                  <c:v>0.47</c:v>
                </c:pt>
                <c:pt idx="126">
                  <c:v>0.46</c:v>
                </c:pt>
                <c:pt idx="127">
                  <c:v>0.46</c:v>
                </c:pt>
                <c:pt idx="128">
                  <c:v>0.46</c:v>
                </c:pt>
                <c:pt idx="129">
                  <c:v>0.46</c:v>
                </c:pt>
                <c:pt idx="130">
                  <c:v>0.46</c:v>
                </c:pt>
                <c:pt idx="131">
                  <c:v>0.47</c:v>
                </c:pt>
                <c:pt idx="132">
                  <c:v>0.47</c:v>
                </c:pt>
                <c:pt idx="133">
                  <c:v>0.47</c:v>
                </c:pt>
                <c:pt idx="134">
                  <c:v>0.47</c:v>
                </c:pt>
                <c:pt idx="135">
                  <c:v>0.47</c:v>
                </c:pt>
                <c:pt idx="136">
                  <c:v>0.47</c:v>
                </c:pt>
                <c:pt idx="137">
                  <c:v>0.46</c:v>
                </c:pt>
                <c:pt idx="138">
                  <c:v>0.48</c:v>
                </c:pt>
                <c:pt idx="139">
                  <c:v>0.48</c:v>
                </c:pt>
                <c:pt idx="140">
                  <c:v>0.48</c:v>
                </c:pt>
                <c:pt idx="141">
                  <c:v>0.48</c:v>
                </c:pt>
                <c:pt idx="142">
                  <c:v>0.49</c:v>
                </c:pt>
                <c:pt idx="143">
                  <c:v>0.48</c:v>
                </c:pt>
                <c:pt idx="144">
                  <c:v>0.48</c:v>
                </c:pt>
                <c:pt idx="145">
                  <c:v>0.48</c:v>
                </c:pt>
                <c:pt idx="146">
                  <c:v>0.49</c:v>
                </c:pt>
                <c:pt idx="147">
                  <c:v>0.48</c:v>
                </c:pt>
                <c:pt idx="148">
                  <c:v>0.48</c:v>
                </c:pt>
                <c:pt idx="149">
                  <c:v>0.48</c:v>
                </c:pt>
                <c:pt idx="150">
                  <c:v>0.49</c:v>
                </c:pt>
                <c:pt idx="151">
                  <c:v>0.49</c:v>
                </c:pt>
                <c:pt idx="152">
                  <c:v>0.48</c:v>
                </c:pt>
                <c:pt idx="153">
                  <c:v>0.48</c:v>
                </c:pt>
                <c:pt idx="154">
                  <c:v>0.48</c:v>
                </c:pt>
                <c:pt idx="155">
                  <c:v>0.48</c:v>
                </c:pt>
                <c:pt idx="156">
                  <c:v>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BB-4CC9-B364-F624B1F738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POL IN F CAKE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Sheet1!$A$11:$A$167</c:f>
              <c:numCache>
                <c:formatCode>m/d/yyyy</c:formatCode>
                <c:ptCount val="157"/>
                <c:pt idx="0">
                  <c:v>45601</c:v>
                </c:pt>
                <c:pt idx="1">
                  <c:v>45602</c:v>
                </c:pt>
                <c:pt idx="2">
                  <c:v>45603</c:v>
                </c:pt>
                <c:pt idx="3">
                  <c:v>45604</c:v>
                </c:pt>
                <c:pt idx="4">
                  <c:v>45605</c:v>
                </c:pt>
                <c:pt idx="5">
                  <c:v>45606</c:v>
                </c:pt>
                <c:pt idx="6">
                  <c:v>45607</c:v>
                </c:pt>
                <c:pt idx="7">
                  <c:v>45608</c:v>
                </c:pt>
                <c:pt idx="8">
                  <c:v>45609</c:v>
                </c:pt>
                <c:pt idx="9">
                  <c:v>45610</c:v>
                </c:pt>
                <c:pt idx="10">
                  <c:v>45611</c:v>
                </c:pt>
                <c:pt idx="11">
                  <c:v>45612</c:v>
                </c:pt>
                <c:pt idx="12">
                  <c:v>45613</c:v>
                </c:pt>
                <c:pt idx="13">
                  <c:v>45614</c:v>
                </c:pt>
                <c:pt idx="14">
                  <c:v>45615</c:v>
                </c:pt>
                <c:pt idx="15">
                  <c:v>45616</c:v>
                </c:pt>
                <c:pt idx="16">
                  <c:v>45617</c:v>
                </c:pt>
                <c:pt idx="17">
                  <c:v>45618</c:v>
                </c:pt>
                <c:pt idx="18">
                  <c:v>45619</c:v>
                </c:pt>
                <c:pt idx="19">
                  <c:v>45620</c:v>
                </c:pt>
                <c:pt idx="20">
                  <c:v>45621</c:v>
                </c:pt>
                <c:pt idx="21">
                  <c:v>45622</c:v>
                </c:pt>
                <c:pt idx="22">
                  <c:v>45623</c:v>
                </c:pt>
                <c:pt idx="23">
                  <c:v>45624</c:v>
                </c:pt>
                <c:pt idx="24">
                  <c:v>45625</c:v>
                </c:pt>
                <c:pt idx="25">
                  <c:v>45626</c:v>
                </c:pt>
                <c:pt idx="26">
                  <c:v>45627</c:v>
                </c:pt>
                <c:pt idx="27">
                  <c:v>45628</c:v>
                </c:pt>
                <c:pt idx="28">
                  <c:v>45629</c:v>
                </c:pt>
                <c:pt idx="29">
                  <c:v>45630</c:v>
                </c:pt>
                <c:pt idx="30">
                  <c:v>45631</c:v>
                </c:pt>
                <c:pt idx="31">
                  <c:v>45632</c:v>
                </c:pt>
                <c:pt idx="32">
                  <c:v>45633</c:v>
                </c:pt>
                <c:pt idx="33">
                  <c:v>45634</c:v>
                </c:pt>
                <c:pt idx="34">
                  <c:v>45635</c:v>
                </c:pt>
                <c:pt idx="35">
                  <c:v>45636</c:v>
                </c:pt>
                <c:pt idx="36">
                  <c:v>45637</c:v>
                </c:pt>
                <c:pt idx="37">
                  <c:v>45638</c:v>
                </c:pt>
                <c:pt idx="38">
                  <c:v>45639</c:v>
                </c:pt>
                <c:pt idx="39">
                  <c:v>45640</c:v>
                </c:pt>
                <c:pt idx="40">
                  <c:v>45641</c:v>
                </c:pt>
                <c:pt idx="41">
                  <c:v>45642</c:v>
                </c:pt>
                <c:pt idx="42">
                  <c:v>45643</c:v>
                </c:pt>
                <c:pt idx="43">
                  <c:v>45644</c:v>
                </c:pt>
                <c:pt idx="44">
                  <c:v>45645</c:v>
                </c:pt>
                <c:pt idx="45">
                  <c:v>45646</c:v>
                </c:pt>
                <c:pt idx="46">
                  <c:v>45647</c:v>
                </c:pt>
                <c:pt idx="47">
                  <c:v>45648</c:v>
                </c:pt>
                <c:pt idx="48">
                  <c:v>45649</c:v>
                </c:pt>
                <c:pt idx="49">
                  <c:v>45650</c:v>
                </c:pt>
                <c:pt idx="50">
                  <c:v>45651</c:v>
                </c:pt>
                <c:pt idx="51">
                  <c:v>45652</c:v>
                </c:pt>
                <c:pt idx="52">
                  <c:v>45653</c:v>
                </c:pt>
                <c:pt idx="53">
                  <c:v>45654</c:v>
                </c:pt>
                <c:pt idx="54">
                  <c:v>45655</c:v>
                </c:pt>
                <c:pt idx="55">
                  <c:v>45656</c:v>
                </c:pt>
                <c:pt idx="56">
                  <c:v>45657</c:v>
                </c:pt>
                <c:pt idx="57">
                  <c:v>45658</c:v>
                </c:pt>
                <c:pt idx="58">
                  <c:v>45659</c:v>
                </c:pt>
                <c:pt idx="59">
                  <c:v>45660</c:v>
                </c:pt>
                <c:pt idx="60">
                  <c:v>45661</c:v>
                </c:pt>
                <c:pt idx="61">
                  <c:v>45662</c:v>
                </c:pt>
                <c:pt idx="62">
                  <c:v>45663</c:v>
                </c:pt>
                <c:pt idx="63">
                  <c:v>45664</c:v>
                </c:pt>
                <c:pt idx="64">
                  <c:v>45665</c:v>
                </c:pt>
                <c:pt idx="65">
                  <c:v>45666</c:v>
                </c:pt>
                <c:pt idx="66">
                  <c:v>45667</c:v>
                </c:pt>
                <c:pt idx="67">
                  <c:v>45668</c:v>
                </c:pt>
                <c:pt idx="68">
                  <c:v>45669</c:v>
                </c:pt>
                <c:pt idx="69">
                  <c:v>45670</c:v>
                </c:pt>
                <c:pt idx="70">
                  <c:v>45671</c:v>
                </c:pt>
                <c:pt idx="71">
                  <c:v>45672</c:v>
                </c:pt>
                <c:pt idx="72">
                  <c:v>45673</c:v>
                </c:pt>
                <c:pt idx="73">
                  <c:v>45674</c:v>
                </c:pt>
                <c:pt idx="74">
                  <c:v>45675</c:v>
                </c:pt>
                <c:pt idx="75">
                  <c:v>45676</c:v>
                </c:pt>
                <c:pt idx="76">
                  <c:v>45677</c:v>
                </c:pt>
                <c:pt idx="77">
                  <c:v>45678</c:v>
                </c:pt>
                <c:pt idx="78">
                  <c:v>45679</c:v>
                </c:pt>
                <c:pt idx="79">
                  <c:v>45680</c:v>
                </c:pt>
                <c:pt idx="80">
                  <c:v>45681</c:v>
                </c:pt>
                <c:pt idx="81">
                  <c:v>45682</c:v>
                </c:pt>
                <c:pt idx="82">
                  <c:v>45683</c:v>
                </c:pt>
                <c:pt idx="83">
                  <c:v>45684</c:v>
                </c:pt>
                <c:pt idx="84">
                  <c:v>45685</c:v>
                </c:pt>
                <c:pt idx="85">
                  <c:v>45686</c:v>
                </c:pt>
                <c:pt idx="86">
                  <c:v>45687</c:v>
                </c:pt>
                <c:pt idx="87">
                  <c:v>45688</c:v>
                </c:pt>
                <c:pt idx="88">
                  <c:v>45689</c:v>
                </c:pt>
                <c:pt idx="89">
                  <c:v>45690</c:v>
                </c:pt>
                <c:pt idx="90">
                  <c:v>45691</c:v>
                </c:pt>
                <c:pt idx="91">
                  <c:v>45692</c:v>
                </c:pt>
                <c:pt idx="92">
                  <c:v>45693</c:v>
                </c:pt>
                <c:pt idx="93">
                  <c:v>45694</c:v>
                </c:pt>
                <c:pt idx="94">
                  <c:v>45695</c:v>
                </c:pt>
                <c:pt idx="95">
                  <c:v>45956</c:v>
                </c:pt>
                <c:pt idx="96">
                  <c:v>45957</c:v>
                </c:pt>
                <c:pt idx="97">
                  <c:v>45958</c:v>
                </c:pt>
                <c:pt idx="98">
                  <c:v>45959</c:v>
                </c:pt>
                <c:pt idx="99">
                  <c:v>45960</c:v>
                </c:pt>
                <c:pt idx="100">
                  <c:v>45961</c:v>
                </c:pt>
                <c:pt idx="101">
                  <c:v>45962</c:v>
                </c:pt>
                <c:pt idx="102">
                  <c:v>45963</c:v>
                </c:pt>
                <c:pt idx="103">
                  <c:v>45964</c:v>
                </c:pt>
                <c:pt idx="104">
                  <c:v>45965</c:v>
                </c:pt>
                <c:pt idx="105">
                  <c:v>45966</c:v>
                </c:pt>
                <c:pt idx="106">
                  <c:v>45967</c:v>
                </c:pt>
                <c:pt idx="107">
                  <c:v>45968</c:v>
                </c:pt>
                <c:pt idx="108">
                  <c:v>45969</c:v>
                </c:pt>
                <c:pt idx="109">
                  <c:v>45970</c:v>
                </c:pt>
                <c:pt idx="110">
                  <c:v>45971</c:v>
                </c:pt>
                <c:pt idx="111">
                  <c:v>45972</c:v>
                </c:pt>
                <c:pt idx="112">
                  <c:v>45973</c:v>
                </c:pt>
                <c:pt idx="113">
                  <c:v>45974</c:v>
                </c:pt>
                <c:pt idx="114">
                  <c:v>45975</c:v>
                </c:pt>
                <c:pt idx="115">
                  <c:v>45976</c:v>
                </c:pt>
                <c:pt idx="116">
                  <c:v>45977</c:v>
                </c:pt>
                <c:pt idx="117">
                  <c:v>45978</c:v>
                </c:pt>
                <c:pt idx="118">
                  <c:v>45979</c:v>
                </c:pt>
                <c:pt idx="119">
                  <c:v>45980</c:v>
                </c:pt>
                <c:pt idx="120">
                  <c:v>45981</c:v>
                </c:pt>
                <c:pt idx="121">
                  <c:v>45982</c:v>
                </c:pt>
                <c:pt idx="122">
                  <c:v>45983</c:v>
                </c:pt>
                <c:pt idx="123">
                  <c:v>45984</c:v>
                </c:pt>
                <c:pt idx="124">
                  <c:v>45985</c:v>
                </c:pt>
                <c:pt idx="125">
                  <c:v>45986</c:v>
                </c:pt>
                <c:pt idx="126">
                  <c:v>45987</c:v>
                </c:pt>
                <c:pt idx="127">
                  <c:v>45988</c:v>
                </c:pt>
                <c:pt idx="128">
                  <c:v>45989</c:v>
                </c:pt>
                <c:pt idx="129">
                  <c:v>45990</c:v>
                </c:pt>
                <c:pt idx="130">
                  <c:v>45991</c:v>
                </c:pt>
                <c:pt idx="131">
                  <c:v>45992</c:v>
                </c:pt>
                <c:pt idx="132">
                  <c:v>45993</c:v>
                </c:pt>
                <c:pt idx="133">
                  <c:v>45994</c:v>
                </c:pt>
                <c:pt idx="134">
                  <c:v>45995</c:v>
                </c:pt>
                <c:pt idx="135">
                  <c:v>45996</c:v>
                </c:pt>
                <c:pt idx="136">
                  <c:v>45997</c:v>
                </c:pt>
                <c:pt idx="137">
                  <c:v>45998</c:v>
                </c:pt>
                <c:pt idx="138">
                  <c:v>45999</c:v>
                </c:pt>
                <c:pt idx="139">
                  <c:v>46000</c:v>
                </c:pt>
                <c:pt idx="140">
                  <c:v>46001</c:v>
                </c:pt>
                <c:pt idx="141">
                  <c:v>46002</c:v>
                </c:pt>
                <c:pt idx="142">
                  <c:v>46003</c:v>
                </c:pt>
                <c:pt idx="143">
                  <c:v>46005</c:v>
                </c:pt>
                <c:pt idx="144">
                  <c:v>46006</c:v>
                </c:pt>
                <c:pt idx="145">
                  <c:v>46007</c:v>
                </c:pt>
                <c:pt idx="146">
                  <c:v>46008</c:v>
                </c:pt>
                <c:pt idx="147">
                  <c:v>46009</c:v>
                </c:pt>
                <c:pt idx="148">
                  <c:v>46010</c:v>
                </c:pt>
                <c:pt idx="149">
                  <c:v>46011</c:v>
                </c:pt>
                <c:pt idx="150">
                  <c:v>46012</c:v>
                </c:pt>
                <c:pt idx="151">
                  <c:v>46013</c:v>
                </c:pt>
                <c:pt idx="152">
                  <c:v>46014</c:v>
                </c:pt>
                <c:pt idx="153">
                  <c:v>46015</c:v>
                </c:pt>
                <c:pt idx="154">
                  <c:v>46016</c:v>
                </c:pt>
                <c:pt idx="155">
                  <c:v>46017</c:v>
                </c:pt>
                <c:pt idx="156">
                  <c:v>46018</c:v>
                </c:pt>
              </c:numCache>
            </c:numRef>
          </c:cat>
          <c:val>
            <c:numRef>
              <c:f>Sheet1!$C$11:$C$167</c:f>
              <c:numCache>
                <c:formatCode>General</c:formatCode>
                <c:ptCount val="157"/>
                <c:pt idx="0">
                  <c:v>7.0000000000000007E-2</c:v>
                </c:pt>
                <c:pt idx="1">
                  <c:v>7.0000000000000007E-2</c:v>
                </c:pt>
                <c:pt idx="2">
                  <c:v>7.0000000000000007E-2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7.0000000000000007E-2</c:v>
                </c:pt>
                <c:pt idx="9">
                  <c:v>0.08</c:v>
                </c:pt>
                <c:pt idx="10">
                  <c:v>0.08</c:v>
                </c:pt>
                <c:pt idx="11">
                  <c:v>7.0000000000000007E-2</c:v>
                </c:pt>
                <c:pt idx="12">
                  <c:v>7.0000000000000007E-2</c:v>
                </c:pt>
                <c:pt idx="13">
                  <c:v>7.0000000000000007E-2</c:v>
                </c:pt>
                <c:pt idx="14">
                  <c:v>7.0000000000000007E-2</c:v>
                </c:pt>
                <c:pt idx="15">
                  <c:v>0.08</c:v>
                </c:pt>
                <c:pt idx="16">
                  <c:v>0.08</c:v>
                </c:pt>
                <c:pt idx="17">
                  <c:v>0.08</c:v>
                </c:pt>
                <c:pt idx="18">
                  <c:v>7.0000000000000007E-2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7.0000000000000007E-2</c:v>
                </c:pt>
                <c:pt idx="25">
                  <c:v>7.0000000000000007E-2</c:v>
                </c:pt>
                <c:pt idx="26">
                  <c:v>7.0000000000000007E-2</c:v>
                </c:pt>
                <c:pt idx="27">
                  <c:v>7.0000000000000007E-2</c:v>
                </c:pt>
                <c:pt idx="28">
                  <c:v>7.0000000000000007E-2</c:v>
                </c:pt>
                <c:pt idx="29">
                  <c:v>7.0000000000000007E-2</c:v>
                </c:pt>
                <c:pt idx="30">
                  <c:v>7.0000000000000007E-2</c:v>
                </c:pt>
                <c:pt idx="31">
                  <c:v>7.0000000000000007E-2</c:v>
                </c:pt>
                <c:pt idx="32">
                  <c:v>7.0000000000000007E-2</c:v>
                </c:pt>
                <c:pt idx="33">
                  <c:v>7.0000000000000007E-2</c:v>
                </c:pt>
                <c:pt idx="34">
                  <c:v>7.0000000000000007E-2</c:v>
                </c:pt>
                <c:pt idx="35">
                  <c:v>7.0000000000000007E-2</c:v>
                </c:pt>
                <c:pt idx="36">
                  <c:v>7.0000000000000007E-2</c:v>
                </c:pt>
                <c:pt idx="37">
                  <c:v>7.0000000000000007E-2</c:v>
                </c:pt>
                <c:pt idx="38">
                  <c:v>7.0000000000000007E-2</c:v>
                </c:pt>
                <c:pt idx="39">
                  <c:v>7.0000000000000007E-2</c:v>
                </c:pt>
                <c:pt idx="40">
                  <c:v>7.0000000000000007E-2</c:v>
                </c:pt>
                <c:pt idx="41">
                  <c:v>7.0000000000000007E-2</c:v>
                </c:pt>
                <c:pt idx="42">
                  <c:v>7.0000000000000007E-2</c:v>
                </c:pt>
                <c:pt idx="43">
                  <c:v>7.0000000000000007E-2</c:v>
                </c:pt>
                <c:pt idx="44">
                  <c:v>7.0000000000000007E-2</c:v>
                </c:pt>
                <c:pt idx="45">
                  <c:v>7.0000000000000007E-2</c:v>
                </c:pt>
                <c:pt idx="46">
                  <c:v>7.0000000000000007E-2</c:v>
                </c:pt>
                <c:pt idx="47">
                  <c:v>7.0000000000000007E-2</c:v>
                </c:pt>
                <c:pt idx="48">
                  <c:v>7.0000000000000007E-2</c:v>
                </c:pt>
                <c:pt idx="49">
                  <c:v>7.0000000000000007E-2</c:v>
                </c:pt>
                <c:pt idx="50">
                  <c:v>7.0000000000000007E-2</c:v>
                </c:pt>
                <c:pt idx="51">
                  <c:v>7.0000000000000007E-2</c:v>
                </c:pt>
                <c:pt idx="52">
                  <c:v>7.0000000000000007E-2</c:v>
                </c:pt>
                <c:pt idx="53">
                  <c:v>7.0000000000000007E-2</c:v>
                </c:pt>
                <c:pt idx="54">
                  <c:v>7.0000000000000007E-2</c:v>
                </c:pt>
                <c:pt idx="55">
                  <c:v>7.0000000000000007E-2</c:v>
                </c:pt>
                <c:pt idx="56">
                  <c:v>7.0000000000000007E-2</c:v>
                </c:pt>
                <c:pt idx="57">
                  <c:v>7.0000000000000007E-2</c:v>
                </c:pt>
                <c:pt idx="58">
                  <c:v>7.0000000000000007E-2</c:v>
                </c:pt>
                <c:pt idx="59">
                  <c:v>7.0000000000000007E-2</c:v>
                </c:pt>
                <c:pt idx="60">
                  <c:v>7.0000000000000007E-2</c:v>
                </c:pt>
                <c:pt idx="61">
                  <c:v>7.0000000000000007E-2</c:v>
                </c:pt>
                <c:pt idx="62">
                  <c:v>7.0000000000000007E-2</c:v>
                </c:pt>
                <c:pt idx="63">
                  <c:v>7.0000000000000007E-2</c:v>
                </c:pt>
                <c:pt idx="64">
                  <c:v>7.0000000000000007E-2</c:v>
                </c:pt>
                <c:pt idx="65">
                  <c:v>7.0000000000000007E-2</c:v>
                </c:pt>
                <c:pt idx="66">
                  <c:v>7.0000000000000007E-2</c:v>
                </c:pt>
                <c:pt idx="67">
                  <c:v>7.0000000000000007E-2</c:v>
                </c:pt>
                <c:pt idx="68">
                  <c:v>7.0000000000000007E-2</c:v>
                </c:pt>
                <c:pt idx="69">
                  <c:v>7.0000000000000007E-2</c:v>
                </c:pt>
                <c:pt idx="70">
                  <c:v>7.0000000000000007E-2</c:v>
                </c:pt>
                <c:pt idx="71">
                  <c:v>7.0000000000000007E-2</c:v>
                </c:pt>
                <c:pt idx="72">
                  <c:v>7.0000000000000007E-2</c:v>
                </c:pt>
                <c:pt idx="73">
                  <c:v>7.0000000000000007E-2</c:v>
                </c:pt>
                <c:pt idx="74">
                  <c:v>7.0000000000000007E-2</c:v>
                </c:pt>
                <c:pt idx="75">
                  <c:v>7.0000000000000007E-2</c:v>
                </c:pt>
                <c:pt idx="76">
                  <c:v>7.0000000000000007E-2</c:v>
                </c:pt>
                <c:pt idx="77">
                  <c:v>7.0000000000000007E-2</c:v>
                </c:pt>
                <c:pt idx="78">
                  <c:v>7.0000000000000007E-2</c:v>
                </c:pt>
                <c:pt idx="79">
                  <c:v>7.0000000000000007E-2</c:v>
                </c:pt>
                <c:pt idx="80">
                  <c:v>7.0000000000000007E-2</c:v>
                </c:pt>
                <c:pt idx="81">
                  <c:v>7.0000000000000007E-2</c:v>
                </c:pt>
                <c:pt idx="82">
                  <c:v>0.09</c:v>
                </c:pt>
                <c:pt idx="83">
                  <c:v>0.08</c:v>
                </c:pt>
                <c:pt idx="84">
                  <c:v>0.08</c:v>
                </c:pt>
                <c:pt idx="85">
                  <c:v>0.08</c:v>
                </c:pt>
                <c:pt idx="86">
                  <c:v>0.08</c:v>
                </c:pt>
                <c:pt idx="87">
                  <c:v>0.08</c:v>
                </c:pt>
                <c:pt idx="88">
                  <c:v>0.08</c:v>
                </c:pt>
                <c:pt idx="89">
                  <c:v>0.08</c:v>
                </c:pt>
                <c:pt idx="90">
                  <c:v>0.08</c:v>
                </c:pt>
                <c:pt idx="91">
                  <c:v>7.0000000000000007E-2</c:v>
                </c:pt>
                <c:pt idx="92">
                  <c:v>0.08</c:v>
                </c:pt>
                <c:pt idx="93">
                  <c:v>0.08</c:v>
                </c:pt>
                <c:pt idx="94">
                  <c:v>0.08</c:v>
                </c:pt>
                <c:pt idx="95" formatCode="0.00">
                  <c:v>0.11</c:v>
                </c:pt>
                <c:pt idx="96" formatCode="0.00">
                  <c:v>0.09</c:v>
                </c:pt>
                <c:pt idx="97" formatCode="0.00">
                  <c:v>7.0000000000000007E-2</c:v>
                </c:pt>
                <c:pt idx="98" formatCode="0.00">
                  <c:v>0.08</c:v>
                </c:pt>
                <c:pt idx="99" formatCode="0.00">
                  <c:v>0.08</c:v>
                </c:pt>
                <c:pt idx="100" formatCode="0.00">
                  <c:v>0.09</c:v>
                </c:pt>
                <c:pt idx="101">
                  <c:v>0.09</c:v>
                </c:pt>
                <c:pt idx="102">
                  <c:v>0.09</c:v>
                </c:pt>
                <c:pt idx="103">
                  <c:v>0.09</c:v>
                </c:pt>
                <c:pt idx="104">
                  <c:v>0.08</c:v>
                </c:pt>
                <c:pt idx="105">
                  <c:v>7.0000000000000007E-2</c:v>
                </c:pt>
                <c:pt idx="106">
                  <c:v>0.08</c:v>
                </c:pt>
                <c:pt idx="107">
                  <c:v>7.0000000000000007E-2</c:v>
                </c:pt>
                <c:pt idx="108">
                  <c:v>0.08</c:v>
                </c:pt>
                <c:pt idx="109">
                  <c:v>0.08</c:v>
                </c:pt>
                <c:pt idx="110">
                  <c:v>0.08</c:v>
                </c:pt>
                <c:pt idx="111">
                  <c:v>0.08</c:v>
                </c:pt>
                <c:pt idx="112">
                  <c:v>7.0000000000000007E-2</c:v>
                </c:pt>
                <c:pt idx="113">
                  <c:v>7.0000000000000007E-2</c:v>
                </c:pt>
                <c:pt idx="114">
                  <c:v>7.0000000000000007E-2</c:v>
                </c:pt>
                <c:pt idx="115">
                  <c:v>0.08</c:v>
                </c:pt>
                <c:pt idx="116">
                  <c:v>7.0000000000000007E-2</c:v>
                </c:pt>
                <c:pt idx="117">
                  <c:v>0.08</c:v>
                </c:pt>
                <c:pt idx="118">
                  <c:v>0.08</c:v>
                </c:pt>
                <c:pt idx="119">
                  <c:v>7.0000000000000007E-2</c:v>
                </c:pt>
                <c:pt idx="120">
                  <c:v>0.08</c:v>
                </c:pt>
                <c:pt idx="121">
                  <c:v>7.0000000000000007E-2</c:v>
                </c:pt>
                <c:pt idx="122">
                  <c:v>7.0000000000000007E-2</c:v>
                </c:pt>
                <c:pt idx="123">
                  <c:v>7.0000000000000007E-2</c:v>
                </c:pt>
                <c:pt idx="124">
                  <c:v>7.0000000000000007E-2</c:v>
                </c:pt>
                <c:pt idx="125">
                  <c:v>7.0000000000000007E-2</c:v>
                </c:pt>
                <c:pt idx="126">
                  <c:v>0.08</c:v>
                </c:pt>
                <c:pt idx="127">
                  <c:v>7.0000000000000007E-2</c:v>
                </c:pt>
                <c:pt idx="128">
                  <c:v>0.08</c:v>
                </c:pt>
                <c:pt idx="129">
                  <c:v>7.0000000000000007E-2</c:v>
                </c:pt>
                <c:pt idx="130">
                  <c:v>0.08</c:v>
                </c:pt>
                <c:pt idx="131">
                  <c:v>7.0000000000000007E-2</c:v>
                </c:pt>
                <c:pt idx="132">
                  <c:v>7.0000000000000007E-2</c:v>
                </c:pt>
                <c:pt idx="133">
                  <c:v>0.08</c:v>
                </c:pt>
                <c:pt idx="134">
                  <c:v>7.0000000000000007E-2</c:v>
                </c:pt>
                <c:pt idx="135">
                  <c:v>0.08</c:v>
                </c:pt>
                <c:pt idx="136">
                  <c:v>7.0000000000000007E-2</c:v>
                </c:pt>
                <c:pt idx="137">
                  <c:v>0.08</c:v>
                </c:pt>
                <c:pt idx="138">
                  <c:v>0.08</c:v>
                </c:pt>
                <c:pt idx="139">
                  <c:v>7.0000000000000007E-2</c:v>
                </c:pt>
                <c:pt idx="140">
                  <c:v>7.0000000000000007E-2</c:v>
                </c:pt>
                <c:pt idx="141">
                  <c:v>7.0000000000000007E-2</c:v>
                </c:pt>
                <c:pt idx="142">
                  <c:v>7.0000000000000007E-2</c:v>
                </c:pt>
                <c:pt idx="143">
                  <c:v>7.0000000000000007E-2</c:v>
                </c:pt>
                <c:pt idx="144">
                  <c:v>0.08</c:v>
                </c:pt>
                <c:pt idx="145">
                  <c:v>7.0000000000000007E-2</c:v>
                </c:pt>
                <c:pt idx="146">
                  <c:v>7.0000000000000007E-2</c:v>
                </c:pt>
                <c:pt idx="147">
                  <c:v>7.0000000000000007E-2</c:v>
                </c:pt>
                <c:pt idx="148">
                  <c:v>7.0000000000000007E-2</c:v>
                </c:pt>
                <c:pt idx="149">
                  <c:v>7.0000000000000007E-2</c:v>
                </c:pt>
                <c:pt idx="150">
                  <c:v>0.08</c:v>
                </c:pt>
                <c:pt idx="151">
                  <c:v>7.0000000000000007E-2</c:v>
                </c:pt>
                <c:pt idx="152">
                  <c:v>7.0000000000000007E-2</c:v>
                </c:pt>
                <c:pt idx="153">
                  <c:v>7.0000000000000007E-2</c:v>
                </c:pt>
                <c:pt idx="154">
                  <c:v>7.0000000000000007E-2</c:v>
                </c:pt>
                <c:pt idx="155">
                  <c:v>7.0000000000000007E-2</c:v>
                </c:pt>
                <c:pt idx="156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BB-4CC9-B364-F624B1F738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POL IN F MOL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Sheet1!$A$11:$A$167</c:f>
              <c:numCache>
                <c:formatCode>m/d/yyyy</c:formatCode>
                <c:ptCount val="157"/>
                <c:pt idx="0">
                  <c:v>45601</c:v>
                </c:pt>
                <c:pt idx="1">
                  <c:v>45602</c:v>
                </c:pt>
                <c:pt idx="2">
                  <c:v>45603</c:v>
                </c:pt>
                <c:pt idx="3">
                  <c:v>45604</c:v>
                </c:pt>
                <c:pt idx="4">
                  <c:v>45605</c:v>
                </c:pt>
                <c:pt idx="5">
                  <c:v>45606</c:v>
                </c:pt>
                <c:pt idx="6">
                  <c:v>45607</c:v>
                </c:pt>
                <c:pt idx="7">
                  <c:v>45608</c:v>
                </c:pt>
                <c:pt idx="8">
                  <c:v>45609</c:v>
                </c:pt>
                <c:pt idx="9">
                  <c:v>45610</c:v>
                </c:pt>
                <c:pt idx="10">
                  <c:v>45611</c:v>
                </c:pt>
                <c:pt idx="11">
                  <c:v>45612</c:v>
                </c:pt>
                <c:pt idx="12">
                  <c:v>45613</c:v>
                </c:pt>
                <c:pt idx="13">
                  <c:v>45614</c:v>
                </c:pt>
                <c:pt idx="14">
                  <c:v>45615</c:v>
                </c:pt>
                <c:pt idx="15">
                  <c:v>45616</c:v>
                </c:pt>
                <c:pt idx="16">
                  <c:v>45617</c:v>
                </c:pt>
                <c:pt idx="17">
                  <c:v>45618</c:v>
                </c:pt>
                <c:pt idx="18">
                  <c:v>45619</c:v>
                </c:pt>
                <c:pt idx="19">
                  <c:v>45620</c:v>
                </c:pt>
                <c:pt idx="20">
                  <c:v>45621</c:v>
                </c:pt>
                <c:pt idx="21">
                  <c:v>45622</c:v>
                </c:pt>
                <c:pt idx="22">
                  <c:v>45623</c:v>
                </c:pt>
                <c:pt idx="23">
                  <c:v>45624</c:v>
                </c:pt>
                <c:pt idx="24">
                  <c:v>45625</c:v>
                </c:pt>
                <c:pt idx="25">
                  <c:v>45626</c:v>
                </c:pt>
                <c:pt idx="26">
                  <c:v>45627</c:v>
                </c:pt>
                <c:pt idx="27">
                  <c:v>45628</c:v>
                </c:pt>
                <c:pt idx="28">
                  <c:v>45629</c:v>
                </c:pt>
                <c:pt idx="29">
                  <c:v>45630</c:v>
                </c:pt>
                <c:pt idx="30">
                  <c:v>45631</c:v>
                </c:pt>
                <c:pt idx="31">
                  <c:v>45632</c:v>
                </c:pt>
                <c:pt idx="32">
                  <c:v>45633</c:v>
                </c:pt>
                <c:pt idx="33">
                  <c:v>45634</c:v>
                </c:pt>
                <c:pt idx="34">
                  <c:v>45635</c:v>
                </c:pt>
                <c:pt idx="35">
                  <c:v>45636</c:v>
                </c:pt>
                <c:pt idx="36">
                  <c:v>45637</c:v>
                </c:pt>
                <c:pt idx="37">
                  <c:v>45638</c:v>
                </c:pt>
                <c:pt idx="38">
                  <c:v>45639</c:v>
                </c:pt>
                <c:pt idx="39">
                  <c:v>45640</c:v>
                </c:pt>
                <c:pt idx="40">
                  <c:v>45641</c:v>
                </c:pt>
                <c:pt idx="41">
                  <c:v>45642</c:v>
                </c:pt>
                <c:pt idx="42">
                  <c:v>45643</c:v>
                </c:pt>
                <c:pt idx="43">
                  <c:v>45644</c:v>
                </c:pt>
                <c:pt idx="44">
                  <c:v>45645</c:v>
                </c:pt>
                <c:pt idx="45">
                  <c:v>45646</c:v>
                </c:pt>
                <c:pt idx="46">
                  <c:v>45647</c:v>
                </c:pt>
                <c:pt idx="47">
                  <c:v>45648</c:v>
                </c:pt>
                <c:pt idx="48">
                  <c:v>45649</c:v>
                </c:pt>
                <c:pt idx="49">
                  <c:v>45650</c:v>
                </c:pt>
                <c:pt idx="50">
                  <c:v>45651</c:v>
                </c:pt>
                <c:pt idx="51">
                  <c:v>45652</c:v>
                </c:pt>
                <c:pt idx="52">
                  <c:v>45653</c:v>
                </c:pt>
                <c:pt idx="53">
                  <c:v>45654</c:v>
                </c:pt>
                <c:pt idx="54">
                  <c:v>45655</c:v>
                </c:pt>
                <c:pt idx="55">
                  <c:v>45656</c:v>
                </c:pt>
                <c:pt idx="56">
                  <c:v>45657</c:v>
                </c:pt>
                <c:pt idx="57">
                  <c:v>45658</c:v>
                </c:pt>
                <c:pt idx="58">
                  <c:v>45659</c:v>
                </c:pt>
                <c:pt idx="59">
                  <c:v>45660</c:v>
                </c:pt>
                <c:pt idx="60">
                  <c:v>45661</c:v>
                </c:pt>
                <c:pt idx="61">
                  <c:v>45662</c:v>
                </c:pt>
                <c:pt idx="62">
                  <c:v>45663</c:v>
                </c:pt>
                <c:pt idx="63">
                  <c:v>45664</c:v>
                </c:pt>
                <c:pt idx="64">
                  <c:v>45665</c:v>
                </c:pt>
                <c:pt idx="65">
                  <c:v>45666</c:v>
                </c:pt>
                <c:pt idx="66">
                  <c:v>45667</c:v>
                </c:pt>
                <c:pt idx="67">
                  <c:v>45668</c:v>
                </c:pt>
                <c:pt idx="68">
                  <c:v>45669</c:v>
                </c:pt>
                <c:pt idx="69">
                  <c:v>45670</c:v>
                </c:pt>
                <c:pt idx="70">
                  <c:v>45671</c:v>
                </c:pt>
                <c:pt idx="71">
                  <c:v>45672</c:v>
                </c:pt>
                <c:pt idx="72">
                  <c:v>45673</c:v>
                </c:pt>
                <c:pt idx="73">
                  <c:v>45674</c:v>
                </c:pt>
                <c:pt idx="74">
                  <c:v>45675</c:v>
                </c:pt>
                <c:pt idx="75">
                  <c:v>45676</c:v>
                </c:pt>
                <c:pt idx="76">
                  <c:v>45677</c:v>
                </c:pt>
                <c:pt idx="77">
                  <c:v>45678</c:v>
                </c:pt>
                <c:pt idx="78">
                  <c:v>45679</c:v>
                </c:pt>
                <c:pt idx="79">
                  <c:v>45680</c:v>
                </c:pt>
                <c:pt idx="80">
                  <c:v>45681</c:v>
                </c:pt>
                <c:pt idx="81">
                  <c:v>45682</c:v>
                </c:pt>
                <c:pt idx="82">
                  <c:v>45683</c:v>
                </c:pt>
                <c:pt idx="83">
                  <c:v>45684</c:v>
                </c:pt>
                <c:pt idx="84">
                  <c:v>45685</c:v>
                </c:pt>
                <c:pt idx="85">
                  <c:v>45686</c:v>
                </c:pt>
                <c:pt idx="86">
                  <c:v>45687</c:v>
                </c:pt>
                <c:pt idx="87">
                  <c:v>45688</c:v>
                </c:pt>
                <c:pt idx="88">
                  <c:v>45689</c:v>
                </c:pt>
                <c:pt idx="89">
                  <c:v>45690</c:v>
                </c:pt>
                <c:pt idx="90">
                  <c:v>45691</c:v>
                </c:pt>
                <c:pt idx="91">
                  <c:v>45692</c:v>
                </c:pt>
                <c:pt idx="92">
                  <c:v>45693</c:v>
                </c:pt>
                <c:pt idx="93">
                  <c:v>45694</c:v>
                </c:pt>
                <c:pt idx="94">
                  <c:v>45695</c:v>
                </c:pt>
                <c:pt idx="95">
                  <c:v>45956</c:v>
                </c:pt>
                <c:pt idx="96">
                  <c:v>45957</c:v>
                </c:pt>
                <c:pt idx="97">
                  <c:v>45958</c:v>
                </c:pt>
                <c:pt idx="98">
                  <c:v>45959</c:v>
                </c:pt>
                <c:pt idx="99">
                  <c:v>45960</c:v>
                </c:pt>
                <c:pt idx="100">
                  <c:v>45961</c:v>
                </c:pt>
                <c:pt idx="101">
                  <c:v>45962</c:v>
                </c:pt>
                <c:pt idx="102">
                  <c:v>45963</c:v>
                </c:pt>
                <c:pt idx="103">
                  <c:v>45964</c:v>
                </c:pt>
                <c:pt idx="104">
                  <c:v>45965</c:v>
                </c:pt>
                <c:pt idx="105">
                  <c:v>45966</c:v>
                </c:pt>
                <c:pt idx="106">
                  <c:v>45967</c:v>
                </c:pt>
                <c:pt idx="107">
                  <c:v>45968</c:v>
                </c:pt>
                <c:pt idx="108">
                  <c:v>45969</c:v>
                </c:pt>
                <c:pt idx="109">
                  <c:v>45970</c:v>
                </c:pt>
                <c:pt idx="110">
                  <c:v>45971</c:v>
                </c:pt>
                <c:pt idx="111">
                  <c:v>45972</c:v>
                </c:pt>
                <c:pt idx="112">
                  <c:v>45973</c:v>
                </c:pt>
                <c:pt idx="113">
                  <c:v>45974</c:v>
                </c:pt>
                <c:pt idx="114">
                  <c:v>45975</c:v>
                </c:pt>
                <c:pt idx="115">
                  <c:v>45976</c:v>
                </c:pt>
                <c:pt idx="116">
                  <c:v>45977</c:v>
                </c:pt>
                <c:pt idx="117">
                  <c:v>45978</c:v>
                </c:pt>
                <c:pt idx="118">
                  <c:v>45979</c:v>
                </c:pt>
                <c:pt idx="119">
                  <c:v>45980</c:v>
                </c:pt>
                <c:pt idx="120">
                  <c:v>45981</c:v>
                </c:pt>
                <c:pt idx="121">
                  <c:v>45982</c:v>
                </c:pt>
                <c:pt idx="122">
                  <c:v>45983</c:v>
                </c:pt>
                <c:pt idx="123">
                  <c:v>45984</c:v>
                </c:pt>
                <c:pt idx="124">
                  <c:v>45985</c:v>
                </c:pt>
                <c:pt idx="125">
                  <c:v>45986</c:v>
                </c:pt>
                <c:pt idx="126">
                  <c:v>45987</c:v>
                </c:pt>
                <c:pt idx="127">
                  <c:v>45988</c:v>
                </c:pt>
                <c:pt idx="128">
                  <c:v>45989</c:v>
                </c:pt>
                <c:pt idx="129">
                  <c:v>45990</c:v>
                </c:pt>
                <c:pt idx="130">
                  <c:v>45991</c:v>
                </c:pt>
                <c:pt idx="131">
                  <c:v>45992</c:v>
                </c:pt>
                <c:pt idx="132">
                  <c:v>45993</c:v>
                </c:pt>
                <c:pt idx="133">
                  <c:v>45994</c:v>
                </c:pt>
                <c:pt idx="134">
                  <c:v>45995</c:v>
                </c:pt>
                <c:pt idx="135">
                  <c:v>45996</c:v>
                </c:pt>
                <c:pt idx="136">
                  <c:v>45997</c:v>
                </c:pt>
                <c:pt idx="137">
                  <c:v>45998</c:v>
                </c:pt>
                <c:pt idx="138">
                  <c:v>45999</c:v>
                </c:pt>
                <c:pt idx="139">
                  <c:v>46000</c:v>
                </c:pt>
                <c:pt idx="140">
                  <c:v>46001</c:v>
                </c:pt>
                <c:pt idx="141">
                  <c:v>46002</c:v>
                </c:pt>
                <c:pt idx="142">
                  <c:v>46003</c:v>
                </c:pt>
                <c:pt idx="143">
                  <c:v>46005</c:v>
                </c:pt>
                <c:pt idx="144">
                  <c:v>46006</c:v>
                </c:pt>
                <c:pt idx="145">
                  <c:v>46007</c:v>
                </c:pt>
                <c:pt idx="146">
                  <c:v>46008</c:v>
                </c:pt>
                <c:pt idx="147">
                  <c:v>46009</c:v>
                </c:pt>
                <c:pt idx="148">
                  <c:v>46010</c:v>
                </c:pt>
                <c:pt idx="149">
                  <c:v>46011</c:v>
                </c:pt>
                <c:pt idx="150">
                  <c:v>46012</c:v>
                </c:pt>
                <c:pt idx="151">
                  <c:v>46013</c:v>
                </c:pt>
                <c:pt idx="152">
                  <c:v>46014</c:v>
                </c:pt>
                <c:pt idx="153">
                  <c:v>46015</c:v>
                </c:pt>
                <c:pt idx="154">
                  <c:v>46016</c:v>
                </c:pt>
                <c:pt idx="155">
                  <c:v>46017</c:v>
                </c:pt>
                <c:pt idx="156">
                  <c:v>46018</c:v>
                </c:pt>
              </c:numCache>
            </c:numRef>
          </c:cat>
          <c:val>
            <c:numRef>
              <c:f>Sheet1!$D$11:$D$167</c:f>
              <c:numCache>
                <c:formatCode>General</c:formatCode>
                <c:ptCount val="157"/>
                <c:pt idx="0">
                  <c:v>1.53</c:v>
                </c:pt>
                <c:pt idx="1">
                  <c:v>1.51</c:v>
                </c:pt>
                <c:pt idx="2">
                  <c:v>1.52</c:v>
                </c:pt>
                <c:pt idx="3">
                  <c:v>1.49</c:v>
                </c:pt>
                <c:pt idx="4">
                  <c:v>1.45</c:v>
                </c:pt>
                <c:pt idx="5">
                  <c:v>1.45</c:v>
                </c:pt>
                <c:pt idx="6">
                  <c:v>1.43</c:v>
                </c:pt>
                <c:pt idx="7">
                  <c:v>1.39</c:v>
                </c:pt>
                <c:pt idx="8">
                  <c:v>1.37</c:v>
                </c:pt>
                <c:pt idx="9">
                  <c:v>1.35</c:v>
                </c:pt>
                <c:pt idx="10">
                  <c:v>1.34</c:v>
                </c:pt>
                <c:pt idx="11">
                  <c:v>1.34</c:v>
                </c:pt>
                <c:pt idx="12">
                  <c:v>1.34</c:v>
                </c:pt>
                <c:pt idx="13">
                  <c:v>1.35</c:v>
                </c:pt>
                <c:pt idx="14">
                  <c:v>1.36</c:v>
                </c:pt>
                <c:pt idx="15">
                  <c:v>1.39</c:v>
                </c:pt>
                <c:pt idx="16">
                  <c:v>1.4</c:v>
                </c:pt>
                <c:pt idx="17">
                  <c:v>1.34</c:v>
                </c:pt>
                <c:pt idx="18">
                  <c:v>1.39</c:v>
                </c:pt>
                <c:pt idx="19">
                  <c:v>1.37</c:v>
                </c:pt>
                <c:pt idx="20">
                  <c:v>1.37</c:v>
                </c:pt>
                <c:pt idx="21">
                  <c:v>1.37</c:v>
                </c:pt>
                <c:pt idx="22">
                  <c:v>1.37</c:v>
                </c:pt>
                <c:pt idx="23">
                  <c:v>1.37</c:v>
                </c:pt>
                <c:pt idx="24">
                  <c:v>1.36</c:v>
                </c:pt>
                <c:pt idx="25">
                  <c:v>1.31</c:v>
                </c:pt>
                <c:pt idx="26">
                  <c:v>1.3</c:v>
                </c:pt>
                <c:pt idx="27">
                  <c:v>1.31</c:v>
                </c:pt>
                <c:pt idx="28">
                  <c:v>1.32</c:v>
                </c:pt>
                <c:pt idx="29">
                  <c:v>1.31</c:v>
                </c:pt>
                <c:pt idx="30">
                  <c:v>1.29</c:v>
                </c:pt>
                <c:pt idx="31">
                  <c:v>1.29</c:v>
                </c:pt>
                <c:pt idx="32">
                  <c:v>1.28</c:v>
                </c:pt>
                <c:pt idx="33">
                  <c:v>1.29</c:v>
                </c:pt>
                <c:pt idx="34">
                  <c:v>1.28</c:v>
                </c:pt>
                <c:pt idx="35">
                  <c:v>1.28</c:v>
                </c:pt>
                <c:pt idx="36">
                  <c:v>1.27</c:v>
                </c:pt>
                <c:pt idx="37">
                  <c:v>1.27</c:v>
                </c:pt>
                <c:pt idx="38">
                  <c:v>1.28</c:v>
                </c:pt>
                <c:pt idx="39">
                  <c:v>1.27</c:v>
                </c:pt>
                <c:pt idx="40">
                  <c:v>1.31</c:v>
                </c:pt>
                <c:pt idx="41">
                  <c:v>1.32</c:v>
                </c:pt>
                <c:pt idx="42">
                  <c:v>1.31</c:v>
                </c:pt>
                <c:pt idx="43">
                  <c:v>1.31</c:v>
                </c:pt>
                <c:pt idx="44">
                  <c:v>1.31</c:v>
                </c:pt>
                <c:pt idx="45">
                  <c:v>1.32</c:v>
                </c:pt>
                <c:pt idx="46">
                  <c:v>1.3</c:v>
                </c:pt>
                <c:pt idx="47">
                  <c:v>2.14</c:v>
                </c:pt>
                <c:pt idx="48" formatCode="0.00">
                  <c:v>2.1</c:v>
                </c:pt>
                <c:pt idx="49" formatCode="0.00">
                  <c:v>2.12</c:v>
                </c:pt>
                <c:pt idx="50" formatCode="0.00">
                  <c:v>2.17</c:v>
                </c:pt>
                <c:pt idx="51" formatCode="0.00">
                  <c:v>2.16</c:v>
                </c:pt>
                <c:pt idx="52" formatCode="0.00">
                  <c:v>2.11</c:v>
                </c:pt>
                <c:pt idx="53" formatCode="0.00">
                  <c:v>2.09</c:v>
                </c:pt>
                <c:pt idx="54" formatCode="0.00">
                  <c:v>2.11</c:v>
                </c:pt>
                <c:pt idx="55" formatCode="0.00">
                  <c:v>2.0499999999999998</c:v>
                </c:pt>
                <c:pt idx="56" formatCode="0.00">
                  <c:v>2.02</c:v>
                </c:pt>
                <c:pt idx="57" formatCode="0.00">
                  <c:v>2.0699999999999998</c:v>
                </c:pt>
                <c:pt idx="58" formatCode="0.00">
                  <c:v>2.0699999999999998</c:v>
                </c:pt>
                <c:pt idx="59" formatCode="0.00">
                  <c:v>1.93</c:v>
                </c:pt>
                <c:pt idx="60" formatCode="0.00">
                  <c:v>2.0299999999999998</c:v>
                </c:pt>
                <c:pt idx="61" formatCode="0.00">
                  <c:v>2.09</c:v>
                </c:pt>
                <c:pt idx="62" formatCode="0.00">
                  <c:v>2.0699999999999998</c:v>
                </c:pt>
                <c:pt idx="63" formatCode="0.00">
                  <c:v>2.1</c:v>
                </c:pt>
                <c:pt idx="64" formatCode="0.00">
                  <c:v>3.1</c:v>
                </c:pt>
                <c:pt idx="65" formatCode="0.00">
                  <c:v>3.09</c:v>
                </c:pt>
                <c:pt idx="66" formatCode="0.00">
                  <c:v>3.08</c:v>
                </c:pt>
                <c:pt idx="67" formatCode="0.00">
                  <c:v>3.08</c:v>
                </c:pt>
                <c:pt idx="68" formatCode="0.00">
                  <c:v>3.02</c:v>
                </c:pt>
                <c:pt idx="69" formatCode="0.00">
                  <c:v>3</c:v>
                </c:pt>
                <c:pt idx="70" formatCode="0.00">
                  <c:v>2.98</c:v>
                </c:pt>
                <c:pt idx="71" formatCode="0.00">
                  <c:v>2.97</c:v>
                </c:pt>
                <c:pt idx="72" formatCode="0.00">
                  <c:v>2.95</c:v>
                </c:pt>
                <c:pt idx="73" formatCode="0.00">
                  <c:v>2.94</c:v>
                </c:pt>
                <c:pt idx="74" formatCode="0.00">
                  <c:v>2.93</c:v>
                </c:pt>
                <c:pt idx="75" formatCode="0.00">
                  <c:v>2.91</c:v>
                </c:pt>
                <c:pt idx="76" formatCode="0.00">
                  <c:v>2.87</c:v>
                </c:pt>
                <c:pt idx="77" formatCode="0.00">
                  <c:v>2.9</c:v>
                </c:pt>
                <c:pt idx="78" formatCode="0.00">
                  <c:v>2.88</c:v>
                </c:pt>
                <c:pt idx="79" formatCode="0.00">
                  <c:v>2.83</c:v>
                </c:pt>
                <c:pt idx="80" formatCode="0.00">
                  <c:v>2.82</c:v>
                </c:pt>
                <c:pt idx="81" formatCode="0.00">
                  <c:v>2.82</c:v>
                </c:pt>
                <c:pt idx="82" formatCode="0.00">
                  <c:v>2.8</c:v>
                </c:pt>
                <c:pt idx="83" formatCode="0.00">
                  <c:v>2.78</c:v>
                </c:pt>
                <c:pt idx="84" formatCode="0.00">
                  <c:v>2.77</c:v>
                </c:pt>
                <c:pt idx="85" formatCode="0.00">
                  <c:v>2.76</c:v>
                </c:pt>
                <c:pt idx="86" formatCode="0.00">
                  <c:v>2.75</c:v>
                </c:pt>
                <c:pt idx="87" formatCode="0.00">
                  <c:v>2.76</c:v>
                </c:pt>
                <c:pt idx="88" formatCode="0.00">
                  <c:v>2.75</c:v>
                </c:pt>
                <c:pt idx="89" formatCode="0.00">
                  <c:v>2.74</c:v>
                </c:pt>
                <c:pt idx="90" formatCode="0.00">
                  <c:v>2.73</c:v>
                </c:pt>
                <c:pt idx="91" formatCode="0.00">
                  <c:v>2.7</c:v>
                </c:pt>
                <c:pt idx="92" formatCode="0.00">
                  <c:v>2.68</c:v>
                </c:pt>
                <c:pt idx="93" formatCode="0.00">
                  <c:v>2.69</c:v>
                </c:pt>
                <c:pt idx="94" formatCode="0.00">
                  <c:v>2.68</c:v>
                </c:pt>
                <c:pt idx="95" formatCode="0.00">
                  <c:v>1.07</c:v>
                </c:pt>
                <c:pt idx="96" formatCode="0.00">
                  <c:v>1.07</c:v>
                </c:pt>
                <c:pt idx="97" formatCode="0.00">
                  <c:v>1.06</c:v>
                </c:pt>
                <c:pt idx="98" formatCode="0.00">
                  <c:v>1.06</c:v>
                </c:pt>
                <c:pt idx="99" formatCode="0.00">
                  <c:v>1.08</c:v>
                </c:pt>
                <c:pt idx="100" formatCode="0.00">
                  <c:v>1.1399999999999999</c:v>
                </c:pt>
                <c:pt idx="101">
                  <c:v>1.1299999999999999</c:v>
                </c:pt>
                <c:pt idx="102">
                  <c:v>1.0900000000000001</c:v>
                </c:pt>
                <c:pt idx="103">
                  <c:v>1.1200000000000001</c:v>
                </c:pt>
                <c:pt idx="104">
                  <c:v>1.1399999999999999</c:v>
                </c:pt>
                <c:pt idx="105">
                  <c:v>1.21</c:v>
                </c:pt>
                <c:pt idx="106">
                  <c:v>1.23</c:v>
                </c:pt>
                <c:pt idx="107">
                  <c:v>1.24</c:v>
                </c:pt>
                <c:pt idx="108">
                  <c:v>1.27</c:v>
                </c:pt>
                <c:pt idx="109" formatCode="0.00">
                  <c:v>1.3</c:v>
                </c:pt>
                <c:pt idx="110" formatCode="0.00">
                  <c:v>1.3</c:v>
                </c:pt>
                <c:pt idx="111">
                  <c:v>1.31</c:v>
                </c:pt>
                <c:pt idx="112">
                  <c:v>1.31</c:v>
                </c:pt>
                <c:pt idx="113">
                  <c:v>1.29</c:v>
                </c:pt>
                <c:pt idx="114">
                  <c:v>1.32</c:v>
                </c:pt>
                <c:pt idx="115">
                  <c:v>1.31</c:v>
                </c:pt>
                <c:pt idx="116">
                  <c:v>1.31</c:v>
                </c:pt>
                <c:pt idx="117">
                  <c:v>1.26</c:v>
                </c:pt>
                <c:pt idx="118">
                  <c:v>1.25</c:v>
                </c:pt>
                <c:pt idx="119" formatCode="0.00">
                  <c:v>1.2</c:v>
                </c:pt>
                <c:pt idx="120" formatCode="0.00">
                  <c:v>1.1599999999999999</c:v>
                </c:pt>
                <c:pt idx="121" formatCode="0.00">
                  <c:v>1.17</c:v>
                </c:pt>
                <c:pt idx="122" formatCode="0.00">
                  <c:v>1.17</c:v>
                </c:pt>
                <c:pt idx="123" formatCode="0.00">
                  <c:v>1.17</c:v>
                </c:pt>
                <c:pt idx="124" formatCode="0.00">
                  <c:v>1.18</c:v>
                </c:pt>
                <c:pt idx="125" formatCode="0.00">
                  <c:v>1.2</c:v>
                </c:pt>
                <c:pt idx="126" formatCode="0.00">
                  <c:v>1.26</c:v>
                </c:pt>
                <c:pt idx="127" formatCode="0.00">
                  <c:v>1.25</c:v>
                </c:pt>
                <c:pt idx="128" formatCode="0.00">
                  <c:v>1.22</c:v>
                </c:pt>
                <c:pt idx="129" formatCode="0.00">
                  <c:v>1.2</c:v>
                </c:pt>
                <c:pt idx="130" formatCode="0.00">
                  <c:v>1.22</c:v>
                </c:pt>
                <c:pt idx="131" formatCode="0.00">
                  <c:v>1.19</c:v>
                </c:pt>
                <c:pt idx="132" formatCode="0.00">
                  <c:v>1.18</c:v>
                </c:pt>
                <c:pt idx="133" formatCode="0.00">
                  <c:v>1.1599999999999999</c:v>
                </c:pt>
                <c:pt idx="134" formatCode="0.00">
                  <c:v>1.1599999999999999</c:v>
                </c:pt>
                <c:pt idx="135" formatCode="0.00">
                  <c:v>1.18</c:v>
                </c:pt>
                <c:pt idx="136" formatCode="0.00">
                  <c:v>1.1399999999999999</c:v>
                </c:pt>
                <c:pt idx="137" formatCode="0.00">
                  <c:v>1.1299999999999999</c:v>
                </c:pt>
                <c:pt idx="138" formatCode="0.00">
                  <c:v>1.1100000000000001</c:v>
                </c:pt>
                <c:pt idx="139" formatCode="0.00">
                  <c:v>1.77</c:v>
                </c:pt>
                <c:pt idx="140" formatCode="0.00">
                  <c:v>1.82</c:v>
                </c:pt>
                <c:pt idx="141" formatCode="0.00">
                  <c:v>1.82</c:v>
                </c:pt>
                <c:pt idx="142" formatCode="0.00">
                  <c:v>1.81</c:v>
                </c:pt>
                <c:pt idx="143" formatCode="0.00">
                  <c:v>1.84</c:v>
                </c:pt>
                <c:pt idx="144" formatCode="0.00">
                  <c:v>1.86</c:v>
                </c:pt>
                <c:pt idx="145" formatCode="0.00">
                  <c:v>1.86</c:v>
                </c:pt>
                <c:pt idx="146" formatCode="0.00">
                  <c:v>1.88</c:v>
                </c:pt>
                <c:pt idx="147" formatCode="0.00">
                  <c:v>1.86</c:v>
                </c:pt>
                <c:pt idx="148" formatCode="0.00">
                  <c:v>1.86</c:v>
                </c:pt>
                <c:pt idx="149" formatCode="0.00">
                  <c:v>1.87</c:v>
                </c:pt>
                <c:pt idx="150" formatCode="0.00">
                  <c:v>1.86</c:v>
                </c:pt>
                <c:pt idx="151" formatCode="0.00">
                  <c:v>1.86</c:v>
                </c:pt>
                <c:pt idx="152" formatCode="0.00">
                  <c:v>1.88</c:v>
                </c:pt>
                <c:pt idx="153" formatCode="0.00">
                  <c:v>1.89</c:v>
                </c:pt>
                <c:pt idx="154" formatCode="0.00">
                  <c:v>1.9</c:v>
                </c:pt>
                <c:pt idx="155" formatCode="0.00">
                  <c:v>1.96</c:v>
                </c:pt>
                <c:pt idx="156" formatCode="0.00">
                  <c:v>1.98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2BB-4CC9-B364-F624B1F738B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UNKNOWN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Sheet1!$A$11:$A$167</c:f>
              <c:numCache>
                <c:formatCode>m/d/yyyy</c:formatCode>
                <c:ptCount val="157"/>
                <c:pt idx="0">
                  <c:v>45601</c:v>
                </c:pt>
                <c:pt idx="1">
                  <c:v>45602</c:v>
                </c:pt>
                <c:pt idx="2">
                  <c:v>45603</c:v>
                </c:pt>
                <c:pt idx="3">
                  <c:v>45604</c:v>
                </c:pt>
                <c:pt idx="4">
                  <c:v>45605</c:v>
                </c:pt>
                <c:pt idx="5">
                  <c:v>45606</c:v>
                </c:pt>
                <c:pt idx="6">
                  <c:v>45607</c:v>
                </c:pt>
                <c:pt idx="7">
                  <c:v>45608</c:v>
                </c:pt>
                <c:pt idx="8">
                  <c:v>45609</c:v>
                </c:pt>
                <c:pt idx="9">
                  <c:v>45610</c:v>
                </c:pt>
                <c:pt idx="10">
                  <c:v>45611</c:v>
                </c:pt>
                <c:pt idx="11">
                  <c:v>45612</c:v>
                </c:pt>
                <c:pt idx="12">
                  <c:v>45613</c:v>
                </c:pt>
                <c:pt idx="13">
                  <c:v>45614</c:v>
                </c:pt>
                <c:pt idx="14">
                  <c:v>45615</c:v>
                </c:pt>
                <c:pt idx="15">
                  <c:v>45616</c:v>
                </c:pt>
                <c:pt idx="16">
                  <c:v>45617</c:v>
                </c:pt>
                <c:pt idx="17">
                  <c:v>45618</c:v>
                </c:pt>
                <c:pt idx="18">
                  <c:v>45619</c:v>
                </c:pt>
                <c:pt idx="19">
                  <c:v>45620</c:v>
                </c:pt>
                <c:pt idx="20">
                  <c:v>45621</c:v>
                </c:pt>
                <c:pt idx="21">
                  <c:v>45622</c:v>
                </c:pt>
                <c:pt idx="22">
                  <c:v>45623</c:v>
                </c:pt>
                <c:pt idx="23">
                  <c:v>45624</c:v>
                </c:pt>
                <c:pt idx="24">
                  <c:v>45625</c:v>
                </c:pt>
                <c:pt idx="25">
                  <c:v>45626</c:v>
                </c:pt>
                <c:pt idx="26">
                  <c:v>45627</c:v>
                </c:pt>
                <c:pt idx="27">
                  <c:v>45628</c:v>
                </c:pt>
                <c:pt idx="28">
                  <c:v>45629</c:v>
                </c:pt>
                <c:pt idx="29">
                  <c:v>45630</c:v>
                </c:pt>
                <c:pt idx="30">
                  <c:v>45631</c:v>
                </c:pt>
                <c:pt idx="31">
                  <c:v>45632</c:v>
                </c:pt>
                <c:pt idx="32">
                  <c:v>45633</c:v>
                </c:pt>
                <c:pt idx="33">
                  <c:v>45634</c:v>
                </c:pt>
                <c:pt idx="34">
                  <c:v>45635</c:v>
                </c:pt>
                <c:pt idx="35">
                  <c:v>45636</c:v>
                </c:pt>
                <c:pt idx="36">
                  <c:v>45637</c:v>
                </c:pt>
                <c:pt idx="37">
                  <c:v>45638</c:v>
                </c:pt>
                <c:pt idx="38">
                  <c:v>45639</c:v>
                </c:pt>
                <c:pt idx="39">
                  <c:v>45640</c:v>
                </c:pt>
                <c:pt idx="40">
                  <c:v>45641</c:v>
                </c:pt>
                <c:pt idx="41">
                  <c:v>45642</c:v>
                </c:pt>
                <c:pt idx="42">
                  <c:v>45643</c:v>
                </c:pt>
                <c:pt idx="43">
                  <c:v>45644</c:v>
                </c:pt>
                <c:pt idx="44">
                  <c:v>45645</c:v>
                </c:pt>
                <c:pt idx="45">
                  <c:v>45646</c:v>
                </c:pt>
                <c:pt idx="46">
                  <c:v>45647</c:v>
                </c:pt>
                <c:pt idx="47">
                  <c:v>45648</c:v>
                </c:pt>
                <c:pt idx="48">
                  <c:v>45649</c:v>
                </c:pt>
                <c:pt idx="49">
                  <c:v>45650</c:v>
                </c:pt>
                <c:pt idx="50">
                  <c:v>45651</c:v>
                </c:pt>
                <c:pt idx="51">
                  <c:v>45652</c:v>
                </c:pt>
                <c:pt idx="52">
                  <c:v>45653</c:v>
                </c:pt>
                <c:pt idx="53">
                  <c:v>45654</c:v>
                </c:pt>
                <c:pt idx="54">
                  <c:v>45655</c:v>
                </c:pt>
                <c:pt idx="55">
                  <c:v>45656</c:v>
                </c:pt>
                <c:pt idx="56">
                  <c:v>45657</c:v>
                </c:pt>
                <c:pt idx="57">
                  <c:v>45658</c:v>
                </c:pt>
                <c:pt idx="58">
                  <c:v>45659</c:v>
                </c:pt>
                <c:pt idx="59">
                  <c:v>45660</c:v>
                </c:pt>
                <c:pt idx="60">
                  <c:v>45661</c:v>
                </c:pt>
                <c:pt idx="61">
                  <c:v>45662</c:v>
                </c:pt>
                <c:pt idx="62">
                  <c:v>45663</c:v>
                </c:pt>
                <c:pt idx="63">
                  <c:v>45664</c:v>
                </c:pt>
                <c:pt idx="64">
                  <c:v>45665</c:v>
                </c:pt>
                <c:pt idx="65">
                  <c:v>45666</c:v>
                </c:pt>
                <c:pt idx="66">
                  <c:v>45667</c:v>
                </c:pt>
                <c:pt idx="67">
                  <c:v>45668</c:v>
                </c:pt>
                <c:pt idx="68">
                  <c:v>45669</c:v>
                </c:pt>
                <c:pt idx="69">
                  <c:v>45670</c:v>
                </c:pt>
                <c:pt idx="70">
                  <c:v>45671</c:v>
                </c:pt>
                <c:pt idx="71">
                  <c:v>45672</c:v>
                </c:pt>
                <c:pt idx="72">
                  <c:v>45673</c:v>
                </c:pt>
                <c:pt idx="73">
                  <c:v>45674</c:v>
                </c:pt>
                <c:pt idx="74">
                  <c:v>45675</c:v>
                </c:pt>
                <c:pt idx="75">
                  <c:v>45676</c:v>
                </c:pt>
                <c:pt idx="76">
                  <c:v>45677</c:v>
                </c:pt>
                <c:pt idx="77">
                  <c:v>45678</c:v>
                </c:pt>
                <c:pt idx="78">
                  <c:v>45679</c:v>
                </c:pt>
                <c:pt idx="79">
                  <c:v>45680</c:v>
                </c:pt>
                <c:pt idx="80">
                  <c:v>45681</c:v>
                </c:pt>
                <c:pt idx="81">
                  <c:v>45682</c:v>
                </c:pt>
                <c:pt idx="82">
                  <c:v>45683</c:v>
                </c:pt>
                <c:pt idx="83">
                  <c:v>45684</c:v>
                </c:pt>
                <c:pt idx="84">
                  <c:v>45685</c:v>
                </c:pt>
                <c:pt idx="85">
                  <c:v>45686</c:v>
                </c:pt>
                <c:pt idx="86">
                  <c:v>45687</c:v>
                </c:pt>
                <c:pt idx="87">
                  <c:v>45688</c:v>
                </c:pt>
                <c:pt idx="88">
                  <c:v>45689</c:v>
                </c:pt>
                <c:pt idx="89">
                  <c:v>45690</c:v>
                </c:pt>
                <c:pt idx="90">
                  <c:v>45691</c:v>
                </c:pt>
                <c:pt idx="91">
                  <c:v>45692</c:v>
                </c:pt>
                <c:pt idx="92">
                  <c:v>45693</c:v>
                </c:pt>
                <c:pt idx="93">
                  <c:v>45694</c:v>
                </c:pt>
                <c:pt idx="94">
                  <c:v>45695</c:v>
                </c:pt>
                <c:pt idx="95">
                  <c:v>45956</c:v>
                </c:pt>
                <c:pt idx="96">
                  <c:v>45957</c:v>
                </c:pt>
                <c:pt idx="97">
                  <c:v>45958</c:v>
                </c:pt>
                <c:pt idx="98">
                  <c:v>45959</c:v>
                </c:pt>
                <c:pt idx="99">
                  <c:v>45960</c:v>
                </c:pt>
                <c:pt idx="100">
                  <c:v>45961</c:v>
                </c:pt>
                <c:pt idx="101">
                  <c:v>45962</c:v>
                </c:pt>
                <c:pt idx="102">
                  <c:v>45963</c:v>
                </c:pt>
                <c:pt idx="103">
                  <c:v>45964</c:v>
                </c:pt>
                <c:pt idx="104">
                  <c:v>45965</c:v>
                </c:pt>
                <c:pt idx="105">
                  <c:v>45966</c:v>
                </c:pt>
                <c:pt idx="106">
                  <c:v>45967</c:v>
                </c:pt>
                <c:pt idx="107">
                  <c:v>45968</c:v>
                </c:pt>
                <c:pt idx="108">
                  <c:v>45969</c:v>
                </c:pt>
                <c:pt idx="109">
                  <c:v>45970</c:v>
                </c:pt>
                <c:pt idx="110">
                  <c:v>45971</c:v>
                </c:pt>
                <c:pt idx="111">
                  <c:v>45972</c:v>
                </c:pt>
                <c:pt idx="112">
                  <c:v>45973</c:v>
                </c:pt>
                <c:pt idx="113">
                  <c:v>45974</c:v>
                </c:pt>
                <c:pt idx="114">
                  <c:v>45975</c:v>
                </c:pt>
                <c:pt idx="115">
                  <c:v>45976</c:v>
                </c:pt>
                <c:pt idx="116">
                  <c:v>45977</c:v>
                </c:pt>
                <c:pt idx="117">
                  <c:v>45978</c:v>
                </c:pt>
                <c:pt idx="118">
                  <c:v>45979</c:v>
                </c:pt>
                <c:pt idx="119">
                  <c:v>45980</c:v>
                </c:pt>
                <c:pt idx="120">
                  <c:v>45981</c:v>
                </c:pt>
                <c:pt idx="121">
                  <c:v>45982</c:v>
                </c:pt>
                <c:pt idx="122">
                  <c:v>45983</c:v>
                </c:pt>
                <c:pt idx="123">
                  <c:v>45984</c:v>
                </c:pt>
                <c:pt idx="124">
                  <c:v>45985</c:v>
                </c:pt>
                <c:pt idx="125">
                  <c:v>45986</c:v>
                </c:pt>
                <c:pt idx="126">
                  <c:v>45987</c:v>
                </c:pt>
                <c:pt idx="127">
                  <c:v>45988</c:v>
                </c:pt>
                <c:pt idx="128">
                  <c:v>45989</c:v>
                </c:pt>
                <c:pt idx="129">
                  <c:v>45990</c:v>
                </c:pt>
                <c:pt idx="130">
                  <c:v>45991</c:v>
                </c:pt>
                <c:pt idx="131">
                  <c:v>45992</c:v>
                </c:pt>
                <c:pt idx="132">
                  <c:v>45993</c:v>
                </c:pt>
                <c:pt idx="133">
                  <c:v>45994</c:v>
                </c:pt>
                <c:pt idx="134">
                  <c:v>45995</c:v>
                </c:pt>
                <c:pt idx="135">
                  <c:v>45996</c:v>
                </c:pt>
                <c:pt idx="136">
                  <c:v>45997</c:v>
                </c:pt>
                <c:pt idx="137">
                  <c:v>45998</c:v>
                </c:pt>
                <c:pt idx="138">
                  <c:v>45999</c:v>
                </c:pt>
                <c:pt idx="139">
                  <c:v>46000</c:v>
                </c:pt>
                <c:pt idx="140">
                  <c:v>46001</c:v>
                </c:pt>
                <c:pt idx="141">
                  <c:v>46002</c:v>
                </c:pt>
                <c:pt idx="142">
                  <c:v>46003</c:v>
                </c:pt>
                <c:pt idx="143">
                  <c:v>46005</c:v>
                </c:pt>
                <c:pt idx="144">
                  <c:v>46006</c:v>
                </c:pt>
                <c:pt idx="145">
                  <c:v>46007</c:v>
                </c:pt>
                <c:pt idx="146">
                  <c:v>46008</c:v>
                </c:pt>
                <c:pt idx="147">
                  <c:v>46009</c:v>
                </c:pt>
                <c:pt idx="148">
                  <c:v>46010</c:v>
                </c:pt>
                <c:pt idx="149">
                  <c:v>46011</c:v>
                </c:pt>
                <c:pt idx="150">
                  <c:v>46012</c:v>
                </c:pt>
                <c:pt idx="151">
                  <c:v>46013</c:v>
                </c:pt>
                <c:pt idx="152">
                  <c:v>46014</c:v>
                </c:pt>
                <c:pt idx="153">
                  <c:v>46015</c:v>
                </c:pt>
                <c:pt idx="154">
                  <c:v>46016</c:v>
                </c:pt>
                <c:pt idx="155">
                  <c:v>46017</c:v>
                </c:pt>
                <c:pt idx="156">
                  <c:v>46018</c:v>
                </c:pt>
              </c:numCache>
            </c:numRef>
          </c:cat>
          <c:val>
            <c:numRef>
              <c:f>Sheet1!$E$11:$E$167</c:f>
              <c:numCache>
                <c:formatCode>0.00</c:formatCode>
                <c:ptCount val="157"/>
                <c:pt idx="0" formatCode="General">
                  <c:v>0.15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 formatCode="General">
                  <c:v>0.08</c:v>
                </c:pt>
                <c:pt idx="6" formatCode="General">
                  <c:v>0.08</c:v>
                </c:pt>
                <c:pt idx="7" formatCode="General">
                  <c:v>0.08</c:v>
                </c:pt>
                <c:pt idx="8" formatCode="General">
                  <c:v>0.08</c:v>
                </c:pt>
                <c:pt idx="9" formatCode="General">
                  <c:v>0.08</c:v>
                </c:pt>
                <c:pt idx="10" formatCode="General">
                  <c:v>0.08</c:v>
                </c:pt>
                <c:pt idx="11" formatCode="General">
                  <c:v>0.08</c:v>
                </c:pt>
                <c:pt idx="12" formatCode="General">
                  <c:v>0.08</c:v>
                </c:pt>
                <c:pt idx="13" formatCode="General">
                  <c:v>0.08</c:v>
                </c:pt>
                <c:pt idx="14" formatCode="General">
                  <c:v>0.08</c:v>
                </c:pt>
                <c:pt idx="15" formatCode="General">
                  <c:v>0.08</c:v>
                </c:pt>
                <c:pt idx="16" formatCode="General">
                  <c:v>0.08</c:v>
                </c:pt>
                <c:pt idx="17" formatCode="General">
                  <c:v>0.08</c:v>
                </c:pt>
                <c:pt idx="18" formatCode="General">
                  <c:v>0.08</c:v>
                </c:pt>
                <c:pt idx="19" formatCode="General">
                  <c:v>0.08</c:v>
                </c:pt>
                <c:pt idx="20" formatCode="General">
                  <c:v>0.08</c:v>
                </c:pt>
                <c:pt idx="21" formatCode="General">
                  <c:v>0.08</c:v>
                </c:pt>
                <c:pt idx="22" formatCode="General">
                  <c:v>0.08</c:v>
                </c:pt>
                <c:pt idx="23" formatCode="General">
                  <c:v>0.08</c:v>
                </c:pt>
                <c:pt idx="24" formatCode="General">
                  <c:v>0.08</c:v>
                </c:pt>
                <c:pt idx="25" formatCode="General">
                  <c:v>7.0000000000000007E-2</c:v>
                </c:pt>
                <c:pt idx="26" formatCode="General">
                  <c:v>7.0000000000000007E-2</c:v>
                </c:pt>
                <c:pt idx="27" formatCode="General">
                  <c:v>7.0000000000000007E-2</c:v>
                </c:pt>
                <c:pt idx="28" formatCode="General">
                  <c:v>7.0000000000000007E-2</c:v>
                </c:pt>
                <c:pt idx="29" formatCode="General">
                  <c:v>7.0000000000000007E-2</c:v>
                </c:pt>
                <c:pt idx="30" formatCode="General">
                  <c:v>7.0000000000000007E-2</c:v>
                </c:pt>
                <c:pt idx="31" formatCode="General">
                  <c:v>7.0000000000000007E-2</c:v>
                </c:pt>
                <c:pt idx="32" formatCode="General">
                  <c:v>7.0000000000000007E-2</c:v>
                </c:pt>
                <c:pt idx="33" formatCode="General">
                  <c:v>7.0000000000000007E-2</c:v>
                </c:pt>
                <c:pt idx="34" formatCode="General">
                  <c:v>7.0000000000000007E-2</c:v>
                </c:pt>
                <c:pt idx="35" formatCode="General">
                  <c:v>7.0000000000000007E-2</c:v>
                </c:pt>
                <c:pt idx="36" formatCode="General">
                  <c:v>7.0000000000000007E-2</c:v>
                </c:pt>
                <c:pt idx="37" formatCode="General">
                  <c:v>7.0000000000000007E-2</c:v>
                </c:pt>
                <c:pt idx="38" formatCode="General">
                  <c:v>7.0000000000000007E-2</c:v>
                </c:pt>
                <c:pt idx="39" formatCode="General">
                  <c:v>7.0000000000000007E-2</c:v>
                </c:pt>
                <c:pt idx="40" formatCode="General">
                  <c:v>7.0000000000000007E-2</c:v>
                </c:pt>
                <c:pt idx="41" formatCode="General">
                  <c:v>7.0000000000000007E-2</c:v>
                </c:pt>
                <c:pt idx="42" formatCode="General">
                  <c:v>7.0000000000000007E-2</c:v>
                </c:pt>
                <c:pt idx="43" formatCode="General">
                  <c:v>7.0000000000000007E-2</c:v>
                </c:pt>
                <c:pt idx="44" formatCode="General">
                  <c:v>7.0000000000000007E-2</c:v>
                </c:pt>
                <c:pt idx="45" formatCode="General">
                  <c:v>7.0000000000000007E-2</c:v>
                </c:pt>
                <c:pt idx="46" formatCode="General">
                  <c:v>7.0000000000000007E-2</c:v>
                </c:pt>
                <c:pt idx="47" formatCode="General">
                  <c:v>7.0000000000000007E-2</c:v>
                </c:pt>
                <c:pt idx="48" formatCode="General">
                  <c:v>7.0000000000000007E-2</c:v>
                </c:pt>
                <c:pt idx="49" formatCode="General">
                  <c:v>7.0000000000000007E-2</c:v>
                </c:pt>
                <c:pt idx="50" formatCode="General">
                  <c:v>7.0000000000000007E-2</c:v>
                </c:pt>
                <c:pt idx="51" formatCode="General">
                  <c:v>7.0000000000000007E-2</c:v>
                </c:pt>
                <c:pt idx="52" formatCode="General">
                  <c:v>7.0000000000000007E-2</c:v>
                </c:pt>
                <c:pt idx="53" formatCode="General">
                  <c:v>7.0000000000000007E-2</c:v>
                </c:pt>
                <c:pt idx="54" formatCode="General">
                  <c:v>7.0000000000000007E-2</c:v>
                </c:pt>
                <c:pt idx="55" formatCode="General">
                  <c:v>7.0000000000000007E-2</c:v>
                </c:pt>
                <c:pt idx="56" formatCode="General">
                  <c:v>7.0000000000000007E-2</c:v>
                </c:pt>
                <c:pt idx="57" formatCode="General">
                  <c:v>7.0000000000000007E-2</c:v>
                </c:pt>
                <c:pt idx="58" formatCode="General">
                  <c:v>7.0000000000000007E-2</c:v>
                </c:pt>
                <c:pt idx="59" formatCode="General">
                  <c:v>7.0000000000000007E-2</c:v>
                </c:pt>
                <c:pt idx="60" formatCode="General">
                  <c:v>7.0000000000000007E-2</c:v>
                </c:pt>
                <c:pt idx="61" formatCode="General">
                  <c:v>7.0000000000000007E-2</c:v>
                </c:pt>
                <c:pt idx="62" formatCode="General">
                  <c:v>7.0000000000000007E-2</c:v>
                </c:pt>
                <c:pt idx="63" formatCode="General">
                  <c:v>7.0000000000000007E-2</c:v>
                </c:pt>
                <c:pt idx="64" formatCode="General">
                  <c:v>7.0000000000000007E-2</c:v>
                </c:pt>
                <c:pt idx="65" formatCode="General">
                  <c:v>7.0000000000000007E-2</c:v>
                </c:pt>
                <c:pt idx="66" formatCode="General">
                  <c:v>7.0000000000000007E-2</c:v>
                </c:pt>
                <c:pt idx="67" formatCode="General">
                  <c:v>7.0000000000000007E-2</c:v>
                </c:pt>
                <c:pt idx="68" formatCode="General">
                  <c:v>7.0000000000000007E-2</c:v>
                </c:pt>
                <c:pt idx="69" formatCode="General">
                  <c:v>7.0000000000000007E-2</c:v>
                </c:pt>
                <c:pt idx="70" formatCode="General">
                  <c:v>7.0000000000000007E-2</c:v>
                </c:pt>
                <c:pt idx="71" formatCode="General">
                  <c:v>0.06</c:v>
                </c:pt>
                <c:pt idx="72" formatCode="General">
                  <c:v>0.06</c:v>
                </c:pt>
                <c:pt idx="73" formatCode="General">
                  <c:v>0.06</c:v>
                </c:pt>
                <c:pt idx="74" formatCode="General">
                  <c:v>0.06</c:v>
                </c:pt>
                <c:pt idx="75" formatCode="General">
                  <c:v>0.06</c:v>
                </c:pt>
                <c:pt idx="76" formatCode="General">
                  <c:v>0.06</c:v>
                </c:pt>
                <c:pt idx="77" formatCode="General">
                  <c:v>0.06</c:v>
                </c:pt>
                <c:pt idx="78" formatCode="General">
                  <c:v>0.06</c:v>
                </c:pt>
                <c:pt idx="79" formatCode="General">
                  <c:v>0.06</c:v>
                </c:pt>
                <c:pt idx="80" formatCode="General">
                  <c:v>0.06</c:v>
                </c:pt>
                <c:pt idx="81" formatCode="General">
                  <c:v>0.06</c:v>
                </c:pt>
                <c:pt idx="82" formatCode="General">
                  <c:v>0.06</c:v>
                </c:pt>
                <c:pt idx="83" formatCode="General">
                  <c:v>0.06</c:v>
                </c:pt>
                <c:pt idx="84" formatCode="General">
                  <c:v>0.06</c:v>
                </c:pt>
                <c:pt idx="85" formatCode="General">
                  <c:v>0.06</c:v>
                </c:pt>
                <c:pt idx="86" formatCode="General">
                  <c:v>0.06</c:v>
                </c:pt>
                <c:pt idx="87" formatCode="General">
                  <c:v>0.06</c:v>
                </c:pt>
                <c:pt idx="88" formatCode="General">
                  <c:v>0.06</c:v>
                </c:pt>
                <c:pt idx="89" formatCode="General">
                  <c:v>0.06</c:v>
                </c:pt>
                <c:pt idx="90" formatCode="General">
                  <c:v>0.06</c:v>
                </c:pt>
                <c:pt idx="91" formatCode="General">
                  <c:v>0.06</c:v>
                </c:pt>
                <c:pt idx="92" formatCode="General">
                  <c:v>0.06</c:v>
                </c:pt>
                <c:pt idx="93" formatCode="General">
                  <c:v>0.06</c:v>
                </c:pt>
                <c:pt idx="94" formatCode="General">
                  <c:v>0.06</c:v>
                </c:pt>
                <c:pt idx="95">
                  <c:v>0.17</c:v>
                </c:pt>
                <c:pt idx="96">
                  <c:v>0.17</c:v>
                </c:pt>
                <c:pt idx="97">
                  <c:v>0.17</c:v>
                </c:pt>
                <c:pt idx="98">
                  <c:v>0.17</c:v>
                </c:pt>
                <c:pt idx="99">
                  <c:v>0.17</c:v>
                </c:pt>
                <c:pt idx="100">
                  <c:v>0.17</c:v>
                </c:pt>
                <c:pt idx="101" formatCode="General">
                  <c:v>0.17</c:v>
                </c:pt>
                <c:pt idx="102" formatCode="General">
                  <c:v>0.15</c:v>
                </c:pt>
                <c:pt idx="103" formatCode="General">
                  <c:v>0.15</c:v>
                </c:pt>
                <c:pt idx="104" formatCode="General">
                  <c:v>0.13</c:v>
                </c:pt>
                <c:pt idx="105" formatCode="General">
                  <c:v>0.11</c:v>
                </c:pt>
                <c:pt idx="106" formatCode="General">
                  <c:v>0.11</c:v>
                </c:pt>
                <c:pt idx="107">
                  <c:v>0.1</c:v>
                </c:pt>
                <c:pt idx="108" formatCode="General">
                  <c:v>0.09</c:v>
                </c:pt>
                <c:pt idx="109" formatCode="General">
                  <c:v>0.08</c:v>
                </c:pt>
                <c:pt idx="110" formatCode="General">
                  <c:v>0.08</c:v>
                </c:pt>
                <c:pt idx="111" formatCode="General">
                  <c:v>0.08</c:v>
                </c:pt>
                <c:pt idx="112" formatCode="General">
                  <c:v>0.08</c:v>
                </c:pt>
                <c:pt idx="113" formatCode="General">
                  <c:v>0.08</c:v>
                </c:pt>
                <c:pt idx="114" formatCode="General">
                  <c:v>0.08</c:v>
                </c:pt>
                <c:pt idx="115" formatCode="General">
                  <c:v>0.08</c:v>
                </c:pt>
                <c:pt idx="116" formatCode="General">
                  <c:v>0.08</c:v>
                </c:pt>
                <c:pt idx="117" formatCode="General">
                  <c:v>0.08</c:v>
                </c:pt>
                <c:pt idx="118" formatCode="General">
                  <c:v>0.08</c:v>
                </c:pt>
                <c:pt idx="119" formatCode="General">
                  <c:v>0.08</c:v>
                </c:pt>
                <c:pt idx="120" formatCode="General">
                  <c:v>7.0000000000000007E-2</c:v>
                </c:pt>
                <c:pt idx="121" formatCode="General">
                  <c:v>0.06</c:v>
                </c:pt>
                <c:pt idx="122" formatCode="General">
                  <c:v>0.06</c:v>
                </c:pt>
                <c:pt idx="123" formatCode="General">
                  <c:v>0.06</c:v>
                </c:pt>
                <c:pt idx="124" formatCode="General">
                  <c:v>0.06</c:v>
                </c:pt>
                <c:pt idx="125" formatCode="General">
                  <c:v>0.06</c:v>
                </c:pt>
                <c:pt idx="126" formatCode="General">
                  <c:v>0.06</c:v>
                </c:pt>
                <c:pt idx="127" formatCode="General">
                  <c:v>0.06</c:v>
                </c:pt>
                <c:pt idx="128" formatCode="General">
                  <c:v>0.06</c:v>
                </c:pt>
                <c:pt idx="129" formatCode="General">
                  <c:v>0.06</c:v>
                </c:pt>
                <c:pt idx="130" formatCode="General">
                  <c:v>0.06</c:v>
                </c:pt>
                <c:pt idx="131" formatCode="General">
                  <c:v>0.06</c:v>
                </c:pt>
                <c:pt idx="132" formatCode="General">
                  <c:v>0.06</c:v>
                </c:pt>
                <c:pt idx="133" formatCode="General">
                  <c:v>0.06</c:v>
                </c:pt>
                <c:pt idx="134" formatCode="General">
                  <c:v>0.06</c:v>
                </c:pt>
                <c:pt idx="135" formatCode="General">
                  <c:v>0.06</c:v>
                </c:pt>
                <c:pt idx="136" formatCode="General">
                  <c:v>0.06</c:v>
                </c:pt>
                <c:pt idx="137" formatCode="General">
                  <c:v>0.06</c:v>
                </c:pt>
                <c:pt idx="138" formatCode="General">
                  <c:v>0.06</c:v>
                </c:pt>
                <c:pt idx="139" formatCode="General">
                  <c:v>0.06</c:v>
                </c:pt>
                <c:pt idx="140" formatCode="General">
                  <c:v>0.06</c:v>
                </c:pt>
                <c:pt idx="141" formatCode="General">
                  <c:v>0.06</c:v>
                </c:pt>
                <c:pt idx="142" formatCode="General">
                  <c:v>0.06</c:v>
                </c:pt>
                <c:pt idx="143" formatCode="General">
                  <c:v>0.06</c:v>
                </c:pt>
                <c:pt idx="144" formatCode="General">
                  <c:v>0.06</c:v>
                </c:pt>
                <c:pt idx="145" formatCode="General">
                  <c:v>0.06</c:v>
                </c:pt>
                <c:pt idx="146" formatCode="General">
                  <c:v>0.06</c:v>
                </c:pt>
                <c:pt idx="147" formatCode="General">
                  <c:v>0.06</c:v>
                </c:pt>
                <c:pt idx="148" formatCode="General">
                  <c:v>0.06</c:v>
                </c:pt>
                <c:pt idx="149" formatCode="General">
                  <c:v>0.06</c:v>
                </c:pt>
                <c:pt idx="150" formatCode="General">
                  <c:v>0.06</c:v>
                </c:pt>
                <c:pt idx="151" formatCode="General">
                  <c:v>0.06</c:v>
                </c:pt>
                <c:pt idx="152" formatCode="General">
                  <c:v>0.06</c:v>
                </c:pt>
                <c:pt idx="153" formatCode="General">
                  <c:v>0.06</c:v>
                </c:pt>
                <c:pt idx="154" formatCode="General">
                  <c:v>0.06</c:v>
                </c:pt>
                <c:pt idx="155" formatCode="General">
                  <c:v>0.06</c:v>
                </c:pt>
                <c:pt idx="156" formatCode="General">
                  <c:v>0.06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2BB-4CC9-B364-F624B1F73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137263"/>
        <c:axId val="1157143983"/>
      </c:lineChart>
      <c:dateAx>
        <c:axId val="1157146383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147343"/>
        <c:crosses val="autoZero"/>
        <c:auto val="1"/>
        <c:lblOffset val="100"/>
        <c:baseTimeUnit val="days"/>
      </c:dateAx>
      <c:valAx>
        <c:axId val="1157147343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146383"/>
        <c:crosses val="autoZero"/>
        <c:crossBetween val="between"/>
      </c:valAx>
      <c:valAx>
        <c:axId val="11571439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137263"/>
        <c:crosses val="max"/>
        <c:crossBetween val="between"/>
      </c:valAx>
      <c:dateAx>
        <c:axId val="1157137263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157143983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5298231408307149E-3"/>
          <c:y val="4.278875123921505E-2"/>
          <c:w val="0.95795169366031518"/>
          <c:h val="9.5793857801387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1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800" b="1"/>
              <a:t>Watetr</a:t>
            </a:r>
            <a:r>
              <a:rPr lang="en-US" sz="1800" b="1" baseline="0"/>
              <a:t> Extraction/Uses in KL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0</a:t>
                    </a:r>
                  </a:p>
                  <a:p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16A3-4DEA-9D47-D6A59FE7D7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'W-4'!$B$7:$G$7</c:f>
              <c:strCache>
                <c:ptCount val="6"/>
                <c:pt idx="0">
                  <c:v>Refinery</c:v>
                </c:pt>
                <c:pt idx="1">
                  <c:v>PP</c:v>
                </c:pt>
                <c:pt idx="2">
                  <c:v>Fire &amp; shed</c:v>
                </c:pt>
                <c:pt idx="3">
                  <c:v>coloney</c:v>
                </c:pt>
                <c:pt idx="4">
                  <c:v>Distillery</c:v>
                </c:pt>
                <c:pt idx="5">
                  <c:v>Total Ext</c:v>
                </c:pt>
              </c:strCache>
            </c:strRef>
          </c:cat>
          <c:val>
            <c:numRef>
              <c:f>'W-4'!$B$8:$G$8</c:f>
              <c:numCache>
                <c:formatCode>General</c:formatCode>
                <c:ptCount val="6"/>
                <c:pt idx="0">
                  <c:v>0</c:v>
                </c:pt>
                <c:pt idx="1">
                  <c:v>867</c:v>
                </c:pt>
                <c:pt idx="2">
                  <c:v>1915</c:v>
                </c:pt>
                <c:pt idx="3">
                  <c:v>2883</c:v>
                </c:pt>
                <c:pt idx="4">
                  <c:v>4870</c:v>
                </c:pt>
                <c:pt idx="5">
                  <c:v>8749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A3-4DEA-9D47-D6A59FE7D7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857453376"/>
        <c:axId val="857437056"/>
      </c:barChart>
      <c:catAx>
        <c:axId val="85745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437056"/>
        <c:crosses val="autoZero"/>
        <c:auto val="1"/>
        <c:lblAlgn val="ctr"/>
        <c:lblOffset val="100"/>
        <c:noMultiLvlLbl val="0"/>
      </c:catAx>
      <c:valAx>
        <c:axId val="857437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5745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ETP</a:t>
            </a:r>
            <a:r>
              <a:rPr lang="en-US" baseline="0"/>
              <a:t> PARAMETERS(Avg)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'W-4'!$B$3</c:f>
              <c:strCache>
                <c:ptCount val="1"/>
                <c:pt idx="0">
                  <c:v>Inlet 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'W-4'!$C$2:$H$2</c:f>
              <c:strCache>
                <c:ptCount val="6"/>
                <c:pt idx="0">
                  <c:v>pH</c:v>
                </c:pt>
                <c:pt idx="1">
                  <c:v>TDS (mg/L)</c:v>
                </c:pt>
                <c:pt idx="2">
                  <c:v>TSS(mg/L)</c:v>
                </c:pt>
                <c:pt idx="3">
                  <c:v>COD(mg/L)</c:v>
                </c:pt>
                <c:pt idx="4">
                  <c:v>BOD(mg/L)</c:v>
                </c:pt>
                <c:pt idx="5">
                  <c:v>Flow KLD</c:v>
                </c:pt>
              </c:strCache>
            </c:strRef>
          </c:cat>
          <c:val>
            <c:numRef>
              <c:f>'W-4'!$C$3:$H$3</c:f>
              <c:numCache>
                <c:formatCode>General</c:formatCode>
                <c:ptCount val="6"/>
                <c:pt idx="0">
                  <c:v>6.61</c:v>
                </c:pt>
                <c:pt idx="1">
                  <c:v>1450</c:v>
                </c:pt>
                <c:pt idx="2">
                  <c:v>300</c:v>
                </c:pt>
                <c:pt idx="3">
                  <c:v>1790</c:v>
                </c:pt>
                <c:pt idx="4">
                  <c:v>580</c:v>
                </c:pt>
                <c:pt idx="5">
                  <c:v>1280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A4-4971-896C-248E74462707}"/>
            </c:ext>
          </c:extLst>
        </c:ser>
        <c:ser>
          <c:idx val="1"/>
          <c:order val="1"/>
          <c:tx>
            <c:strRef>
              <c:f>'W-4'!$B$4</c:f>
              <c:strCache>
                <c:ptCount val="1"/>
                <c:pt idx="0">
                  <c:v>Outlet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'W-4'!$C$2:$H$2</c:f>
              <c:strCache>
                <c:ptCount val="6"/>
                <c:pt idx="0">
                  <c:v>pH</c:v>
                </c:pt>
                <c:pt idx="1">
                  <c:v>TDS (mg/L)</c:v>
                </c:pt>
                <c:pt idx="2">
                  <c:v>TSS(mg/L)</c:v>
                </c:pt>
                <c:pt idx="3">
                  <c:v>COD(mg/L)</c:v>
                </c:pt>
                <c:pt idx="4">
                  <c:v>BOD(mg/L)</c:v>
                </c:pt>
                <c:pt idx="5">
                  <c:v>Flow KLD</c:v>
                </c:pt>
              </c:strCache>
            </c:strRef>
          </c:cat>
          <c:val>
            <c:numRef>
              <c:f>'W-4'!$C$4:$H$4</c:f>
              <c:numCache>
                <c:formatCode>General</c:formatCode>
                <c:ptCount val="6"/>
                <c:pt idx="0">
                  <c:v>7.8</c:v>
                </c:pt>
                <c:pt idx="1">
                  <c:v>1490</c:v>
                </c:pt>
                <c:pt idx="2">
                  <c:v>15.1</c:v>
                </c:pt>
                <c:pt idx="3">
                  <c:v>155</c:v>
                </c:pt>
                <c:pt idx="4">
                  <c:v>14.8</c:v>
                </c:pt>
                <c:pt idx="5">
                  <c:v>1190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A4-4971-896C-248E74462707}"/>
            </c:ext>
          </c:extLst>
        </c:ser>
        <c:ser>
          <c:idx val="2"/>
          <c:order val="2"/>
          <c:tx>
            <c:strRef>
              <c:f>'W-4'!$B$5</c:f>
              <c:strCache>
                <c:ptCount val="1"/>
                <c:pt idx="0">
                  <c:v>Std.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'W-4'!$C$2:$H$2</c:f>
              <c:strCache>
                <c:ptCount val="6"/>
                <c:pt idx="0">
                  <c:v>pH</c:v>
                </c:pt>
                <c:pt idx="1">
                  <c:v>TDS (mg/L)</c:v>
                </c:pt>
                <c:pt idx="2">
                  <c:v>TSS(mg/L)</c:v>
                </c:pt>
                <c:pt idx="3">
                  <c:v>COD(mg/L)</c:v>
                </c:pt>
                <c:pt idx="4">
                  <c:v>BOD(mg/L)</c:v>
                </c:pt>
                <c:pt idx="5">
                  <c:v>Flow KLD</c:v>
                </c:pt>
              </c:strCache>
            </c:strRef>
          </c:cat>
          <c:val>
            <c:numRef>
              <c:f>'W-4'!$C$5:$H$5</c:f>
              <c:numCache>
                <c:formatCode>General</c:formatCode>
                <c:ptCount val="6"/>
                <c:pt idx="0">
                  <c:v>9</c:v>
                </c:pt>
                <c:pt idx="1">
                  <c:v>2100</c:v>
                </c:pt>
                <c:pt idx="2">
                  <c:v>100</c:v>
                </c:pt>
                <c:pt idx="3">
                  <c:v>250</c:v>
                </c:pt>
                <c:pt idx="4">
                  <c:v>30</c:v>
                </c:pt>
                <c:pt idx="5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A4-4971-896C-248E7446270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2642351"/>
        <c:axId val="522642831"/>
      </c:barChart>
      <c:catAx>
        <c:axId val="52264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2642831"/>
        <c:crosses val="autoZero"/>
        <c:auto val="1"/>
        <c:lblAlgn val="ctr"/>
        <c:lblOffset val="100"/>
        <c:noMultiLvlLbl val="0"/>
      </c:catAx>
      <c:valAx>
        <c:axId val="52264283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22642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943241640960764"/>
          <c:y val="0.93675175804914423"/>
          <c:w val="0.17505274673216709"/>
          <c:h val="4.8929799797362103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I_C_Yb!$K$2</c:f>
              <c:strCache>
                <c:ptCount val="1"/>
                <c:pt idx="0">
                  <c:v>Indent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I_C_Yb!$J$53:$J$67</c:f>
              <c:numCache>
                <c:formatCode>d\-mmm\-yy</c:formatCode>
                <c:ptCount val="15"/>
                <c:pt idx="0">
                  <c:v>46004</c:v>
                </c:pt>
                <c:pt idx="1">
                  <c:v>46005</c:v>
                </c:pt>
                <c:pt idx="2">
                  <c:v>46006</c:v>
                </c:pt>
                <c:pt idx="3">
                  <c:v>46007</c:v>
                </c:pt>
                <c:pt idx="4">
                  <c:v>46008</c:v>
                </c:pt>
                <c:pt idx="5">
                  <c:v>46009</c:v>
                </c:pt>
                <c:pt idx="6">
                  <c:v>46010</c:v>
                </c:pt>
                <c:pt idx="7">
                  <c:v>46011</c:v>
                </c:pt>
                <c:pt idx="8">
                  <c:v>46012</c:v>
                </c:pt>
                <c:pt idx="9">
                  <c:v>46013</c:v>
                </c:pt>
                <c:pt idx="10">
                  <c:v>46014</c:v>
                </c:pt>
                <c:pt idx="11">
                  <c:v>46015</c:v>
                </c:pt>
                <c:pt idx="12">
                  <c:v>46016</c:v>
                </c:pt>
                <c:pt idx="13">
                  <c:v>46017</c:v>
                </c:pt>
                <c:pt idx="14">
                  <c:v>46018</c:v>
                </c:pt>
              </c:numCache>
            </c:numRef>
          </c:cat>
          <c:val>
            <c:numRef>
              <c:f>I_C_Yb!$K$53:$K$67</c:f>
              <c:numCache>
                <c:formatCode>General</c:formatCode>
                <c:ptCount val="15"/>
                <c:pt idx="0">
                  <c:v>134500</c:v>
                </c:pt>
                <c:pt idx="1">
                  <c:v>104900</c:v>
                </c:pt>
                <c:pt idx="2">
                  <c:v>103350</c:v>
                </c:pt>
                <c:pt idx="3">
                  <c:v>99100</c:v>
                </c:pt>
                <c:pt idx="4">
                  <c:v>100900</c:v>
                </c:pt>
                <c:pt idx="5">
                  <c:v>109200</c:v>
                </c:pt>
                <c:pt idx="6">
                  <c:v>122130</c:v>
                </c:pt>
                <c:pt idx="7">
                  <c:v>144750</c:v>
                </c:pt>
                <c:pt idx="8">
                  <c:v>114050</c:v>
                </c:pt>
                <c:pt idx="9">
                  <c:v>114600</c:v>
                </c:pt>
                <c:pt idx="10">
                  <c:v>115000</c:v>
                </c:pt>
                <c:pt idx="11">
                  <c:v>105000</c:v>
                </c:pt>
                <c:pt idx="12">
                  <c:v>100850</c:v>
                </c:pt>
                <c:pt idx="13">
                  <c:v>107000</c:v>
                </c:pt>
                <c:pt idx="14">
                  <c:v>107300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C-4A31-A402-200CF0897739}"/>
            </c:ext>
          </c:extLst>
        </c:ser>
        <c:ser>
          <c:idx val="1"/>
          <c:order val="1"/>
          <c:tx>
            <c:strRef>
              <c:f>I_C_Yb!$L$2</c:f>
              <c:strCache>
                <c:ptCount val="1"/>
                <c:pt idx="0">
                  <c:v>Crushing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I_C_Yb!$J$53:$J$67</c:f>
              <c:numCache>
                <c:formatCode>d\-mmm\-yy</c:formatCode>
                <c:ptCount val="15"/>
                <c:pt idx="0">
                  <c:v>46004</c:v>
                </c:pt>
                <c:pt idx="1">
                  <c:v>46005</c:v>
                </c:pt>
                <c:pt idx="2">
                  <c:v>46006</c:v>
                </c:pt>
                <c:pt idx="3">
                  <c:v>46007</c:v>
                </c:pt>
                <c:pt idx="4">
                  <c:v>46008</c:v>
                </c:pt>
                <c:pt idx="5">
                  <c:v>46009</c:v>
                </c:pt>
                <c:pt idx="6">
                  <c:v>46010</c:v>
                </c:pt>
                <c:pt idx="7">
                  <c:v>46011</c:v>
                </c:pt>
                <c:pt idx="8">
                  <c:v>46012</c:v>
                </c:pt>
                <c:pt idx="9">
                  <c:v>46013</c:v>
                </c:pt>
                <c:pt idx="10">
                  <c:v>46014</c:v>
                </c:pt>
                <c:pt idx="11">
                  <c:v>46015</c:v>
                </c:pt>
                <c:pt idx="12">
                  <c:v>46016</c:v>
                </c:pt>
                <c:pt idx="13">
                  <c:v>46017</c:v>
                </c:pt>
                <c:pt idx="14">
                  <c:v>46018</c:v>
                </c:pt>
              </c:numCache>
            </c:numRef>
          </c:cat>
          <c:val>
            <c:numRef>
              <c:f>I_C_Yb!$L$53:$L$67</c:f>
              <c:numCache>
                <c:formatCode>General</c:formatCode>
                <c:ptCount val="15"/>
                <c:pt idx="0">
                  <c:v>107000</c:v>
                </c:pt>
                <c:pt idx="1">
                  <c:v>106000</c:v>
                </c:pt>
                <c:pt idx="2">
                  <c:v>105500</c:v>
                </c:pt>
                <c:pt idx="3">
                  <c:v>107500</c:v>
                </c:pt>
                <c:pt idx="4">
                  <c:v>106000</c:v>
                </c:pt>
                <c:pt idx="5">
                  <c:v>106000</c:v>
                </c:pt>
                <c:pt idx="6">
                  <c:v>106500</c:v>
                </c:pt>
                <c:pt idx="7">
                  <c:v>106000</c:v>
                </c:pt>
                <c:pt idx="8">
                  <c:v>106500</c:v>
                </c:pt>
                <c:pt idx="9">
                  <c:v>107500</c:v>
                </c:pt>
                <c:pt idx="10">
                  <c:v>107000</c:v>
                </c:pt>
                <c:pt idx="11">
                  <c:v>110000</c:v>
                </c:pt>
                <c:pt idx="12">
                  <c:v>107000</c:v>
                </c:pt>
                <c:pt idx="13">
                  <c:v>105500</c:v>
                </c:pt>
                <c:pt idx="14">
                  <c:v>107500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3C-4A31-A402-200CF0897739}"/>
            </c:ext>
          </c:extLst>
        </c:ser>
        <c:ser>
          <c:idx val="2"/>
          <c:order val="2"/>
          <c:tx>
            <c:strRef>
              <c:f>I_C_Yb!$M$2</c:f>
              <c:strCache>
                <c:ptCount val="1"/>
                <c:pt idx="0">
                  <c:v>Yard Balance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I_C_Yb!$J$53:$J$67</c:f>
              <c:numCache>
                <c:formatCode>d\-mmm\-yy</c:formatCode>
                <c:ptCount val="15"/>
                <c:pt idx="0">
                  <c:v>46004</c:v>
                </c:pt>
                <c:pt idx="1">
                  <c:v>46005</c:v>
                </c:pt>
                <c:pt idx="2">
                  <c:v>46006</c:v>
                </c:pt>
                <c:pt idx="3">
                  <c:v>46007</c:v>
                </c:pt>
                <c:pt idx="4">
                  <c:v>46008</c:v>
                </c:pt>
                <c:pt idx="5">
                  <c:v>46009</c:v>
                </c:pt>
                <c:pt idx="6">
                  <c:v>46010</c:v>
                </c:pt>
                <c:pt idx="7">
                  <c:v>46011</c:v>
                </c:pt>
                <c:pt idx="8">
                  <c:v>46012</c:v>
                </c:pt>
                <c:pt idx="9">
                  <c:v>46013</c:v>
                </c:pt>
                <c:pt idx="10">
                  <c:v>46014</c:v>
                </c:pt>
                <c:pt idx="11">
                  <c:v>46015</c:v>
                </c:pt>
                <c:pt idx="12">
                  <c:v>46016</c:v>
                </c:pt>
                <c:pt idx="13">
                  <c:v>46017</c:v>
                </c:pt>
                <c:pt idx="14">
                  <c:v>46018</c:v>
                </c:pt>
              </c:numCache>
            </c:numRef>
          </c:cat>
          <c:val>
            <c:numRef>
              <c:f>I_C_Yb!$M$53:$M$67</c:f>
              <c:numCache>
                <c:formatCode>General</c:formatCode>
                <c:ptCount val="15"/>
                <c:pt idx="0">
                  <c:v>22960</c:v>
                </c:pt>
                <c:pt idx="1">
                  <c:v>25123</c:v>
                </c:pt>
                <c:pt idx="2">
                  <c:v>24122</c:v>
                </c:pt>
                <c:pt idx="3">
                  <c:v>19938</c:v>
                </c:pt>
                <c:pt idx="4">
                  <c:v>17135</c:v>
                </c:pt>
                <c:pt idx="5">
                  <c:v>21754</c:v>
                </c:pt>
                <c:pt idx="6">
                  <c:v>15912</c:v>
                </c:pt>
                <c:pt idx="7">
                  <c:v>21542</c:v>
                </c:pt>
                <c:pt idx="8">
                  <c:v>23470</c:v>
                </c:pt>
                <c:pt idx="9">
                  <c:v>25648</c:v>
                </c:pt>
                <c:pt idx="10">
                  <c:v>24646</c:v>
                </c:pt>
                <c:pt idx="11">
                  <c:v>25065</c:v>
                </c:pt>
                <c:pt idx="12">
                  <c:v>19152</c:v>
                </c:pt>
                <c:pt idx="13">
                  <c:v>15486</c:v>
                </c:pt>
                <c:pt idx="14">
                  <c:v>9626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3C-4A31-A402-200CF0897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13944944"/>
        <c:axId val="813948904"/>
        <c:axId val="0"/>
      </c:bar3DChart>
      <c:dateAx>
        <c:axId val="813944944"/>
        <c:scaling>
          <c:orientation val="minMax"/>
        </c:scaling>
        <c:delete val="0"/>
        <c:axPos val="b"/>
        <c:numFmt formatCode="d\-mmm\-yy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948904"/>
        <c:crosses val="autoZero"/>
        <c:auto val="1"/>
        <c:lblOffset val="100"/>
        <c:baseTimeUnit val="days"/>
      </c:dateAx>
      <c:valAx>
        <c:axId val="813948904"/>
        <c:scaling>
          <c:orientation val="minMax"/>
          <c:min val="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944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areaChart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349745104"/>
        <c:axId val="349745464"/>
      </c:areaChart>
      <c:catAx>
        <c:axId val="349745104"/>
        <c:scaling>
          <c:orientation val="minMax"/>
        </c:scaling>
        <c:delete val="0"/>
        <c:axPos val="b"/>
        <c:numFmt formatCode="d\-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745464"/>
        <c:crosses val="autoZero"/>
        <c:auto val="1"/>
        <c:lblAlgn val="ctr"/>
        <c:lblOffset val="100"/>
        <c:noMultiLvlLbl val="1"/>
      </c:catAx>
      <c:valAx>
        <c:axId val="349745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7451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'Gate centre '!$K$2</c:f>
              <c:strCache>
                <c:ptCount val="1"/>
                <c:pt idx="0">
                  <c:v>Gate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'Gate centre '!$J$5:$J$67</c:f>
              <c:numCache>
                <c:formatCode>d\-mmm\-yy</c:formatCode>
                <c:ptCount val="63"/>
                <c:pt idx="0">
                  <c:v>45956</c:v>
                </c:pt>
                <c:pt idx="1">
                  <c:v>45957</c:v>
                </c:pt>
                <c:pt idx="2">
                  <c:v>45958</c:v>
                </c:pt>
                <c:pt idx="3">
                  <c:v>45959</c:v>
                </c:pt>
                <c:pt idx="4">
                  <c:v>45960</c:v>
                </c:pt>
                <c:pt idx="5">
                  <c:v>45961</c:v>
                </c:pt>
                <c:pt idx="6">
                  <c:v>45962</c:v>
                </c:pt>
                <c:pt idx="7">
                  <c:v>45963</c:v>
                </c:pt>
                <c:pt idx="8">
                  <c:v>45964</c:v>
                </c:pt>
                <c:pt idx="9">
                  <c:v>45965</c:v>
                </c:pt>
                <c:pt idx="10">
                  <c:v>45966</c:v>
                </c:pt>
                <c:pt idx="11">
                  <c:v>45967</c:v>
                </c:pt>
                <c:pt idx="12">
                  <c:v>45968</c:v>
                </c:pt>
                <c:pt idx="13">
                  <c:v>45969</c:v>
                </c:pt>
                <c:pt idx="14">
                  <c:v>45970</c:v>
                </c:pt>
                <c:pt idx="15">
                  <c:v>45971</c:v>
                </c:pt>
                <c:pt idx="16">
                  <c:v>45972</c:v>
                </c:pt>
                <c:pt idx="17">
                  <c:v>45973</c:v>
                </c:pt>
                <c:pt idx="18">
                  <c:v>45974</c:v>
                </c:pt>
                <c:pt idx="19">
                  <c:v>45975</c:v>
                </c:pt>
                <c:pt idx="20">
                  <c:v>45976</c:v>
                </c:pt>
                <c:pt idx="21">
                  <c:v>45977</c:v>
                </c:pt>
                <c:pt idx="22">
                  <c:v>45978</c:v>
                </c:pt>
                <c:pt idx="23">
                  <c:v>45979</c:v>
                </c:pt>
                <c:pt idx="24">
                  <c:v>45980</c:v>
                </c:pt>
                <c:pt idx="25">
                  <c:v>45981</c:v>
                </c:pt>
                <c:pt idx="26">
                  <c:v>45982</c:v>
                </c:pt>
                <c:pt idx="27">
                  <c:v>45983</c:v>
                </c:pt>
                <c:pt idx="28">
                  <c:v>45984</c:v>
                </c:pt>
                <c:pt idx="29">
                  <c:v>45985</c:v>
                </c:pt>
                <c:pt idx="30">
                  <c:v>45986</c:v>
                </c:pt>
                <c:pt idx="31">
                  <c:v>45987</c:v>
                </c:pt>
                <c:pt idx="32">
                  <c:v>45988</c:v>
                </c:pt>
                <c:pt idx="33">
                  <c:v>45989</c:v>
                </c:pt>
                <c:pt idx="34">
                  <c:v>45990</c:v>
                </c:pt>
                <c:pt idx="35">
                  <c:v>45991</c:v>
                </c:pt>
                <c:pt idx="36">
                  <c:v>45992</c:v>
                </c:pt>
                <c:pt idx="37">
                  <c:v>45993</c:v>
                </c:pt>
                <c:pt idx="38">
                  <c:v>45994</c:v>
                </c:pt>
                <c:pt idx="39">
                  <c:v>45995</c:v>
                </c:pt>
                <c:pt idx="40">
                  <c:v>45996</c:v>
                </c:pt>
                <c:pt idx="41">
                  <c:v>45997</c:v>
                </c:pt>
                <c:pt idx="42">
                  <c:v>45998</c:v>
                </c:pt>
                <c:pt idx="43">
                  <c:v>45999</c:v>
                </c:pt>
                <c:pt idx="44">
                  <c:v>46000</c:v>
                </c:pt>
                <c:pt idx="45">
                  <c:v>46001</c:v>
                </c:pt>
                <c:pt idx="46">
                  <c:v>46002</c:v>
                </c:pt>
                <c:pt idx="47">
                  <c:v>46003</c:v>
                </c:pt>
                <c:pt idx="48">
                  <c:v>46004</c:v>
                </c:pt>
                <c:pt idx="49">
                  <c:v>46005</c:v>
                </c:pt>
                <c:pt idx="50">
                  <c:v>46006</c:v>
                </c:pt>
                <c:pt idx="51">
                  <c:v>46007</c:v>
                </c:pt>
                <c:pt idx="52">
                  <c:v>46008</c:v>
                </c:pt>
                <c:pt idx="53">
                  <c:v>46009</c:v>
                </c:pt>
                <c:pt idx="54">
                  <c:v>46010</c:v>
                </c:pt>
                <c:pt idx="55">
                  <c:v>46011</c:v>
                </c:pt>
                <c:pt idx="56">
                  <c:v>46012</c:v>
                </c:pt>
                <c:pt idx="57">
                  <c:v>46013</c:v>
                </c:pt>
                <c:pt idx="58">
                  <c:v>46014</c:v>
                </c:pt>
                <c:pt idx="59">
                  <c:v>46015</c:v>
                </c:pt>
                <c:pt idx="60">
                  <c:v>46016</c:v>
                </c:pt>
                <c:pt idx="61">
                  <c:v>46017</c:v>
                </c:pt>
                <c:pt idx="62">
                  <c:v>46018</c:v>
                </c:pt>
              </c:numCache>
            </c:numRef>
          </c:cat>
          <c:val>
            <c:numRef>
              <c:f>'Gate centre '!$K$5:$K$67</c:f>
              <c:numCache>
                <c:formatCode>0</c:formatCode>
                <c:ptCount val="63"/>
                <c:pt idx="0">
                  <c:v>18413.78</c:v>
                </c:pt>
                <c:pt idx="1">
                  <c:v>24632.93</c:v>
                </c:pt>
                <c:pt idx="2">
                  <c:v>26064.52</c:v>
                </c:pt>
                <c:pt idx="3">
                  <c:v>41623.35</c:v>
                </c:pt>
                <c:pt idx="4">
                  <c:v>42837.08</c:v>
                </c:pt>
                <c:pt idx="5">
                  <c:v>49904.3</c:v>
                </c:pt>
                <c:pt idx="6">
                  <c:v>45784.3</c:v>
                </c:pt>
                <c:pt idx="7">
                  <c:v>43703.66</c:v>
                </c:pt>
                <c:pt idx="8">
                  <c:v>40758.39</c:v>
                </c:pt>
                <c:pt idx="9">
                  <c:v>37160.39</c:v>
                </c:pt>
                <c:pt idx="10">
                  <c:v>35045.24</c:v>
                </c:pt>
                <c:pt idx="11">
                  <c:v>29608.95</c:v>
                </c:pt>
                <c:pt idx="12">
                  <c:v>35256.71</c:v>
                </c:pt>
                <c:pt idx="13">
                  <c:v>37141.69</c:v>
                </c:pt>
                <c:pt idx="14">
                  <c:v>37712.86</c:v>
                </c:pt>
                <c:pt idx="15">
                  <c:v>34770.5</c:v>
                </c:pt>
                <c:pt idx="16">
                  <c:v>34873.089999999997</c:v>
                </c:pt>
                <c:pt idx="17">
                  <c:v>31129.599999999999</c:v>
                </c:pt>
                <c:pt idx="18">
                  <c:v>38705.29</c:v>
                </c:pt>
                <c:pt idx="19">
                  <c:v>36750.28</c:v>
                </c:pt>
                <c:pt idx="20">
                  <c:v>36264.410000000003</c:v>
                </c:pt>
                <c:pt idx="21">
                  <c:v>40648.39</c:v>
                </c:pt>
                <c:pt idx="22">
                  <c:v>36007.5</c:v>
                </c:pt>
                <c:pt idx="23">
                  <c:v>36077.480000000003</c:v>
                </c:pt>
                <c:pt idx="24">
                  <c:v>33200.44</c:v>
                </c:pt>
                <c:pt idx="25">
                  <c:v>35060.080000000002</c:v>
                </c:pt>
                <c:pt idx="26">
                  <c:v>35397.42</c:v>
                </c:pt>
                <c:pt idx="27">
                  <c:v>34853.33</c:v>
                </c:pt>
                <c:pt idx="28">
                  <c:v>35033.86</c:v>
                </c:pt>
                <c:pt idx="29">
                  <c:v>36098.49</c:v>
                </c:pt>
                <c:pt idx="30">
                  <c:v>38186.089999999997</c:v>
                </c:pt>
                <c:pt idx="31">
                  <c:v>38373.9</c:v>
                </c:pt>
                <c:pt idx="32">
                  <c:v>42757.38</c:v>
                </c:pt>
                <c:pt idx="33">
                  <c:v>37012.29</c:v>
                </c:pt>
                <c:pt idx="34">
                  <c:v>37451.32</c:v>
                </c:pt>
                <c:pt idx="35">
                  <c:v>35531.03</c:v>
                </c:pt>
                <c:pt idx="36">
                  <c:v>31598.05</c:v>
                </c:pt>
                <c:pt idx="37">
                  <c:v>38571.53</c:v>
                </c:pt>
                <c:pt idx="38">
                  <c:v>34979.82</c:v>
                </c:pt>
                <c:pt idx="39">
                  <c:v>38658.01</c:v>
                </c:pt>
                <c:pt idx="40">
                  <c:v>40631.379999999997</c:v>
                </c:pt>
                <c:pt idx="41">
                  <c:v>40735.910000000003</c:v>
                </c:pt>
                <c:pt idx="42">
                  <c:v>38620.300000000003</c:v>
                </c:pt>
                <c:pt idx="43">
                  <c:v>36105.86</c:v>
                </c:pt>
                <c:pt idx="44">
                  <c:v>38128.870000000003</c:v>
                </c:pt>
                <c:pt idx="45">
                  <c:v>36298.28</c:v>
                </c:pt>
                <c:pt idx="46">
                  <c:v>35968.879999999997</c:v>
                </c:pt>
                <c:pt idx="47">
                  <c:v>36274.54</c:v>
                </c:pt>
                <c:pt idx="48">
                  <c:v>33432.21</c:v>
                </c:pt>
                <c:pt idx="49">
                  <c:v>38052.589999999997</c:v>
                </c:pt>
                <c:pt idx="50">
                  <c:v>39886.370000000003</c:v>
                </c:pt>
                <c:pt idx="51">
                  <c:v>36591.050000000003</c:v>
                </c:pt>
                <c:pt idx="52">
                  <c:v>45221.1</c:v>
                </c:pt>
                <c:pt idx="53">
                  <c:v>41195.279999999999</c:v>
                </c:pt>
                <c:pt idx="54">
                  <c:v>38736.99</c:v>
                </c:pt>
                <c:pt idx="55">
                  <c:v>44279.78</c:v>
                </c:pt>
                <c:pt idx="56">
                  <c:v>44279.78</c:v>
                </c:pt>
                <c:pt idx="57">
                  <c:v>44593.16</c:v>
                </c:pt>
                <c:pt idx="58">
                  <c:v>42607.98</c:v>
                </c:pt>
                <c:pt idx="59">
                  <c:v>39222.620000000003</c:v>
                </c:pt>
                <c:pt idx="60">
                  <c:v>40845.050000000003</c:v>
                </c:pt>
                <c:pt idx="61">
                  <c:v>37213.279999999999</c:v>
                </c:pt>
                <c:pt idx="62">
                  <c:v>39020.67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8-4BC0-BE00-2FB0D68D9FEF}"/>
            </c:ext>
          </c:extLst>
        </c:ser>
        <c:ser>
          <c:idx val="1"/>
          <c:order val="1"/>
          <c:tx>
            <c:strRef>
              <c:f>'Gate centre '!$L$2</c:f>
              <c:strCache>
                <c:ptCount val="1"/>
                <c:pt idx="0">
                  <c:v>Center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'Gate centre '!$J$5:$J$67</c:f>
              <c:numCache>
                <c:formatCode>d\-mmm\-yy</c:formatCode>
                <c:ptCount val="63"/>
                <c:pt idx="0">
                  <c:v>45956</c:v>
                </c:pt>
                <c:pt idx="1">
                  <c:v>45957</c:v>
                </c:pt>
                <c:pt idx="2">
                  <c:v>45958</c:v>
                </c:pt>
                <c:pt idx="3">
                  <c:v>45959</c:v>
                </c:pt>
                <c:pt idx="4">
                  <c:v>45960</c:v>
                </c:pt>
                <c:pt idx="5">
                  <c:v>45961</c:v>
                </c:pt>
                <c:pt idx="6">
                  <c:v>45962</c:v>
                </c:pt>
                <c:pt idx="7">
                  <c:v>45963</c:v>
                </c:pt>
                <c:pt idx="8">
                  <c:v>45964</c:v>
                </c:pt>
                <c:pt idx="9">
                  <c:v>45965</c:v>
                </c:pt>
                <c:pt idx="10">
                  <c:v>45966</c:v>
                </c:pt>
                <c:pt idx="11">
                  <c:v>45967</c:v>
                </c:pt>
                <c:pt idx="12">
                  <c:v>45968</c:v>
                </c:pt>
                <c:pt idx="13">
                  <c:v>45969</c:v>
                </c:pt>
                <c:pt idx="14">
                  <c:v>45970</c:v>
                </c:pt>
                <c:pt idx="15">
                  <c:v>45971</c:v>
                </c:pt>
                <c:pt idx="16">
                  <c:v>45972</c:v>
                </c:pt>
                <c:pt idx="17">
                  <c:v>45973</c:v>
                </c:pt>
                <c:pt idx="18">
                  <c:v>45974</c:v>
                </c:pt>
                <c:pt idx="19">
                  <c:v>45975</c:v>
                </c:pt>
                <c:pt idx="20">
                  <c:v>45976</c:v>
                </c:pt>
                <c:pt idx="21">
                  <c:v>45977</c:v>
                </c:pt>
                <c:pt idx="22">
                  <c:v>45978</c:v>
                </c:pt>
                <c:pt idx="23">
                  <c:v>45979</c:v>
                </c:pt>
                <c:pt idx="24">
                  <c:v>45980</c:v>
                </c:pt>
                <c:pt idx="25">
                  <c:v>45981</c:v>
                </c:pt>
                <c:pt idx="26">
                  <c:v>45982</c:v>
                </c:pt>
                <c:pt idx="27">
                  <c:v>45983</c:v>
                </c:pt>
                <c:pt idx="28">
                  <c:v>45984</c:v>
                </c:pt>
                <c:pt idx="29">
                  <c:v>45985</c:v>
                </c:pt>
                <c:pt idx="30">
                  <c:v>45986</c:v>
                </c:pt>
                <c:pt idx="31">
                  <c:v>45987</c:v>
                </c:pt>
                <c:pt idx="32">
                  <c:v>45988</c:v>
                </c:pt>
                <c:pt idx="33">
                  <c:v>45989</c:v>
                </c:pt>
                <c:pt idx="34">
                  <c:v>45990</c:v>
                </c:pt>
                <c:pt idx="35">
                  <c:v>45991</c:v>
                </c:pt>
                <c:pt idx="36">
                  <c:v>45992</c:v>
                </c:pt>
                <c:pt idx="37">
                  <c:v>45993</c:v>
                </c:pt>
                <c:pt idx="38">
                  <c:v>45994</c:v>
                </c:pt>
                <c:pt idx="39">
                  <c:v>45995</c:v>
                </c:pt>
                <c:pt idx="40">
                  <c:v>45996</c:v>
                </c:pt>
                <c:pt idx="41">
                  <c:v>45997</c:v>
                </c:pt>
                <c:pt idx="42">
                  <c:v>45998</c:v>
                </c:pt>
                <c:pt idx="43">
                  <c:v>45999</c:v>
                </c:pt>
                <c:pt idx="44">
                  <c:v>46000</c:v>
                </c:pt>
                <c:pt idx="45">
                  <c:v>46001</c:v>
                </c:pt>
                <c:pt idx="46">
                  <c:v>46002</c:v>
                </c:pt>
                <c:pt idx="47">
                  <c:v>46003</c:v>
                </c:pt>
                <c:pt idx="48">
                  <c:v>46004</c:v>
                </c:pt>
                <c:pt idx="49">
                  <c:v>46005</c:v>
                </c:pt>
                <c:pt idx="50">
                  <c:v>46006</c:v>
                </c:pt>
                <c:pt idx="51">
                  <c:v>46007</c:v>
                </c:pt>
                <c:pt idx="52">
                  <c:v>46008</c:v>
                </c:pt>
                <c:pt idx="53">
                  <c:v>46009</c:v>
                </c:pt>
                <c:pt idx="54">
                  <c:v>46010</c:v>
                </c:pt>
                <c:pt idx="55">
                  <c:v>46011</c:v>
                </c:pt>
                <c:pt idx="56">
                  <c:v>46012</c:v>
                </c:pt>
                <c:pt idx="57">
                  <c:v>46013</c:v>
                </c:pt>
                <c:pt idx="58">
                  <c:v>46014</c:v>
                </c:pt>
                <c:pt idx="59">
                  <c:v>46015</c:v>
                </c:pt>
                <c:pt idx="60">
                  <c:v>46016</c:v>
                </c:pt>
                <c:pt idx="61">
                  <c:v>46017</c:v>
                </c:pt>
                <c:pt idx="62">
                  <c:v>46018</c:v>
                </c:pt>
              </c:numCache>
            </c:numRef>
          </c:cat>
          <c:val>
            <c:numRef>
              <c:f>'Gate centre '!$L$5:$L$67</c:f>
              <c:numCache>
                <c:formatCode>0</c:formatCode>
                <c:ptCount val="63"/>
                <c:pt idx="0">
                  <c:v>29586.22</c:v>
                </c:pt>
                <c:pt idx="1">
                  <c:v>25767.07</c:v>
                </c:pt>
                <c:pt idx="2">
                  <c:v>26426.25</c:v>
                </c:pt>
                <c:pt idx="3">
                  <c:v>47758.2</c:v>
                </c:pt>
                <c:pt idx="4">
                  <c:v>46486.35</c:v>
                </c:pt>
                <c:pt idx="5">
                  <c:v>44898.48</c:v>
                </c:pt>
                <c:pt idx="6">
                  <c:v>57320.85</c:v>
                </c:pt>
                <c:pt idx="7">
                  <c:v>57188.480000000003</c:v>
                </c:pt>
                <c:pt idx="8">
                  <c:v>58437.71</c:v>
                </c:pt>
                <c:pt idx="9">
                  <c:v>57227.28</c:v>
                </c:pt>
                <c:pt idx="10">
                  <c:v>61670.23</c:v>
                </c:pt>
                <c:pt idx="11">
                  <c:v>61075.07</c:v>
                </c:pt>
                <c:pt idx="12">
                  <c:v>67899.149999999994</c:v>
                </c:pt>
                <c:pt idx="13">
                  <c:v>63589.66</c:v>
                </c:pt>
                <c:pt idx="14">
                  <c:v>63483.75</c:v>
                </c:pt>
                <c:pt idx="15">
                  <c:v>65882.58</c:v>
                </c:pt>
                <c:pt idx="16">
                  <c:v>59979.38</c:v>
                </c:pt>
                <c:pt idx="17">
                  <c:v>54013.43</c:v>
                </c:pt>
                <c:pt idx="18">
                  <c:v>64510.02</c:v>
                </c:pt>
                <c:pt idx="19">
                  <c:v>67862.89</c:v>
                </c:pt>
                <c:pt idx="20">
                  <c:v>68529.61</c:v>
                </c:pt>
                <c:pt idx="21">
                  <c:v>62531.97</c:v>
                </c:pt>
                <c:pt idx="22">
                  <c:v>70299.399999999994</c:v>
                </c:pt>
                <c:pt idx="23">
                  <c:v>64609.67</c:v>
                </c:pt>
                <c:pt idx="24">
                  <c:v>70788.320000000007</c:v>
                </c:pt>
                <c:pt idx="25">
                  <c:v>70303.14</c:v>
                </c:pt>
                <c:pt idx="26">
                  <c:v>68609.36</c:v>
                </c:pt>
                <c:pt idx="27">
                  <c:v>69296.539999999994</c:v>
                </c:pt>
                <c:pt idx="28">
                  <c:v>73017.279999999999</c:v>
                </c:pt>
                <c:pt idx="29">
                  <c:v>68146.539999999994</c:v>
                </c:pt>
                <c:pt idx="30">
                  <c:v>65683.94</c:v>
                </c:pt>
                <c:pt idx="31">
                  <c:v>64725.01</c:v>
                </c:pt>
                <c:pt idx="32">
                  <c:v>63185.75</c:v>
                </c:pt>
                <c:pt idx="33">
                  <c:v>69230.92</c:v>
                </c:pt>
                <c:pt idx="34">
                  <c:v>71047.31</c:v>
                </c:pt>
                <c:pt idx="35">
                  <c:v>69999.47</c:v>
                </c:pt>
                <c:pt idx="36">
                  <c:v>69772.08</c:v>
                </c:pt>
                <c:pt idx="37">
                  <c:v>70600.009999999995</c:v>
                </c:pt>
                <c:pt idx="38">
                  <c:v>40436.730000000003</c:v>
                </c:pt>
                <c:pt idx="39">
                  <c:v>65848.61</c:v>
                </c:pt>
                <c:pt idx="40">
                  <c:v>64648.55</c:v>
                </c:pt>
                <c:pt idx="41">
                  <c:v>64478.91</c:v>
                </c:pt>
                <c:pt idx="42">
                  <c:v>66248.820000000007</c:v>
                </c:pt>
                <c:pt idx="43">
                  <c:v>68364.53</c:v>
                </c:pt>
                <c:pt idx="44">
                  <c:v>67326.38</c:v>
                </c:pt>
                <c:pt idx="45">
                  <c:v>68979.289999999994</c:v>
                </c:pt>
                <c:pt idx="46">
                  <c:v>69987.78</c:v>
                </c:pt>
                <c:pt idx="47">
                  <c:v>66825.41</c:v>
                </c:pt>
                <c:pt idx="48">
                  <c:v>73403.58</c:v>
                </c:pt>
                <c:pt idx="49">
                  <c:v>68390.78</c:v>
                </c:pt>
                <c:pt idx="50">
                  <c:v>65832.63</c:v>
                </c:pt>
                <c:pt idx="51">
                  <c:v>70910.62</c:v>
                </c:pt>
                <c:pt idx="52">
                  <c:v>61097.57</c:v>
                </c:pt>
                <c:pt idx="53">
                  <c:v>64781.89</c:v>
                </c:pt>
                <c:pt idx="54">
                  <c:v>67982.86</c:v>
                </c:pt>
                <c:pt idx="55">
                  <c:v>62231.25</c:v>
                </c:pt>
                <c:pt idx="56">
                  <c:v>62231.5</c:v>
                </c:pt>
                <c:pt idx="57">
                  <c:v>62962.879999999997</c:v>
                </c:pt>
                <c:pt idx="58">
                  <c:v>64372.09</c:v>
                </c:pt>
                <c:pt idx="59">
                  <c:v>70415.100000000006</c:v>
                </c:pt>
                <c:pt idx="60">
                  <c:v>66038.59</c:v>
                </c:pt>
                <c:pt idx="61">
                  <c:v>68432.490000000005</c:v>
                </c:pt>
                <c:pt idx="62">
                  <c:v>68498.52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C8-4BC0-BE00-2FB0D68D9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110672"/>
        <c:axId val="948112112"/>
      </c:areaChart>
      <c:dateAx>
        <c:axId val="948110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d\-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112112"/>
        <c:crosses val="autoZero"/>
        <c:auto val="1"/>
        <c:lblOffset val="100"/>
        <c:baseTimeUnit val="days"/>
        <c:majorUnit val="2"/>
        <c:majorTimeUnit val="days"/>
      </c:dateAx>
      <c:valAx>
        <c:axId val="94811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Quantity in Qtls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110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654755102243035"/>
          <c:y val="4.5128292596731061E-2"/>
          <c:w val="0.72154862064467029"/>
          <c:h val="0.66141408228855025"/>
        </c:manualLayout>
      </c:layout>
      <c:lineChart>
        <c:grouping val="standard"/>
        <c:varyColors val="0"/>
        <c:ser>
          <c:idx val="0"/>
          <c:order val="0"/>
          <c:tx>
            <c:strRef>
              <c:f>PolRec!$G$2</c:f>
              <c:strCache>
                <c:ptCount val="1"/>
                <c:pt idx="0">
                  <c:v>Recovery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PolRec!$F$49:$F$62</c:f>
              <c:numCache>
                <c:formatCode>d\-mmm\-yy</c:formatCode>
                <c:ptCount val="14"/>
                <c:pt idx="0">
                  <c:v>46005</c:v>
                </c:pt>
                <c:pt idx="1">
                  <c:v>46006</c:v>
                </c:pt>
                <c:pt idx="2">
                  <c:v>46007</c:v>
                </c:pt>
                <c:pt idx="3">
                  <c:v>46008</c:v>
                </c:pt>
                <c:pt idx="4">
                  <c:v>46009</c:v>
                </c:pt>
                <c:pt idx="5">
                  <c:v>46010</c:v>
                </c:pt>
                <c:pt idx="6">
                  <c:v>46011</c:v>
                </c:pt>
                <c:pt idx="7">
                  <c:v>46012</c:v>
                </c:pt>
                <c:pt idx="8">
                  <c:v>46013</c:v>
                </c:pt>
                <c:pt idx="9">
                  <c:v>46014</c:v>
                </c:pt>
                <c:pt idx="10">
                  <c:v>46015</c:v>
                </c:pt>
                <c:pt idx="11">
                  <c:v>46016</c:v>
                </c:pt>
                <c:pt idx="12">
                  <c:v>46017</c:v>
                </c:pt>
                <c:pt idx="13">
                  <c:v>46018</c:v>
                </c:pt>
              </c:numCache>
            </c:numRef>
          </c:cat>
          <c:val>
            <c:numRef>
              <c:f>PolRec!$G$49:$G$62</c:f>
              <c:numCache>
                <c:formatCode>0.00</c:formatCode>
                <c:ptCount val="14"/>
                <c:pt idx="0">
                  <c:v>10.43</c:v>
                </c:pt>
                <c:pt idx="1">
                  <c:v>10.43</c:v>
                </c:pt>
                <c:pt idx="2">
                  <c:v>10.43</c:v>
                </c:pt>
                <c:pt idx="3">
                  <c:v>10.41</c:v>
                </c:pt>
                <c:pt idx="4">
                  <c:v>10.44</c:v>
                </c:pt>
                <c:pt idx="5">
                  <c:v>10.43</c:v>
                </c:pt>
                <c:pt idx="6">
                  <c:v>10.44</c:v>
                </c:pt>
                <c:pt idx="7">
                  <c:v>10.44</c:v>
                </c:pt>
                <c:pt idx="8">
                  <c:v>10.44</c:v>
                </c:pt>
                <c:pt idx="9">
                  <c:v>10.43</c:v>
                </c:pt>
                <c:pt idx="10">
                  <c:v>10.42</c:v>
                </c:pt>
                <c:pt idx="11">
                  <c:v>10.41</c:v>
                </c:pt>
                <c:pt idx="12">
                  <c:v>10.42</c:v>
                </c:pt>
                <c:pt idx="13">
                  <c:v>10.42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E7-4708-A5E1-59292598F2E5}"/>
            </c:ext>
          </c:extLst>
        </c:ser>
        <c:ser>
          <c:idx val="1"/>
          <c:order val="1"/>
          <c:tx>
            <c:strRef>
              <c:f>PolRec!$H$2</c:f>
              <c:strCache>
                <c:ptCount val="1"/>
                <c:pt idx="0">
                  <c:v>PoL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PolRec!$F$49:$F$62</c:f>
              <c:numCache>
                <c:formatCode>d\-mmm\-yy</c:formatCode>
                <c:ptCount val="14"/>
                <c:pt idx="0">
                  <c:v>46005</c:v>
                </c:pt>
                <c:pt idx="1">
                  <c:v>46006</c:v>
                </c:pt>
                <c:pt idx="2">
                  <c:v>46007</c:v>
                </c:pt>
                <c:pt idx="3">
                  <c:v>46008</c:v>
                </c:pt>
                <c:pt idx="4">
                  <c:v>46009</c:v>
                </c:pt>
                <c:pt idx="5">
                  <c:v>46010</c:v>
                </c:pt>
                <c:pt idx="6">
                  <c:v>46011</c:v>
                </c:pt>
                <c:pt idx="7">
                  <c:v>46012</c:v>
                </c:pt>
                <c:pt idx="8">
                  <c:v>46013</c:v>
                </c:pt>
                <c:pt idx="9">
                  <c:v>46014</c:v>
                </c:pt>
                <c:pt idx="10">
                  <c:v>46015</c:v>
                </c:pt>
                <c:pt idx="11">
                  <c:v>46016</c:v>
                </c:pt>
                <c:pt idx="12">
                  <c:v>46017</c:v>
                </c:pt>
                <c:pt idx="13">
                  <c:v>46018</c:v>
                </c:pt>
              </c:numCache>
            </c:numRef>
          </c:cat>
          <c:val>
            <c:numRef>
              <c:f>PolRec!$H$49:$H$62</c:f>
              <c:numCache>
                <c:formatCode>0.00</c:formatCode>
                <c:ptCount val="14"/>
                <c:pt idx="0">
                  <c:v>12.88</c:v>
                </c:pt>
                <c:pt idx="1">
                  <c:v>12.9</c:v>
                </c:pt>
                <c:pt idx="2">
                  <c:v>12.9</c:v>
                </c:pt>
                <c:pt idx="3">
                  <c:v>12.91</c:v>
                </c:pt>
                <c:pt idx="4">
                  <c:v>12.92</c:v>
                </c:pt>
                <c:pt idx="5">
                  <c:v>12.9</c:v>
                </c:pt>
                <c:pt idx="6">
                  <c:v>12.92</c:v>
                </c:pt>
                <c:pt idx="7">
                  <c:v>12.92</c:v>
                </c:pt>
                <c:pt idx="8">
                  <c:v>12.93</c:v>
                </c:pt>
                <c:pt idx="9">
                  <c:v>12.93</c:v>
                </c:pt>
                <c:pt idx="10">
                  <c:v>12.93</c:v>
                </c:pt>
                <c:pt idx="11">
                  <c:v>12.93</c:v>
                </c:pt>
                <c:pt idx="12">
                  <c:v>13</c:v>
                </c:pt>
                <c:pt idx="13">
                  <c:v>13.01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E7-4708-A5E1-59292598F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5961232"/>
        <c:axId val="519251688"/>
      </c:lineChart>
      <c:dateAx>
        <c:axId val="385961232"/>
        <c:scaling>
          <c:orientation val="minMax"/>
        </c:scaling>
        <c:delete val="0"/>
        <c:axPos val="b"/>
        <c:numFmt formatCode="d\-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251688"/>
        <c:crosses val="autoZero"/>
        <c:auto val="1"/>
        <c:lblOffset val="100"/>
        <c:baseTimeUnit val="days"/>
      </c:dateAx>
      <c:valAx>
        <c:axId val="519251688"/>
        <c:scaling>
          <c:orientation val="minMax"/>
          <c:max val="14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9612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5760267685442226"/>
          <c:y val="0.3098128539659662"/>
          <c:w val="0.13558165920091816"/>
          <c:h val="0.175688611635505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-5400000" spcFirstLastPara="1" vertOverflow="ellipsis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baseline="0">
                <a:solidFill>
                  <a:sysClr val="windowText" lastClr="000000"/>
                </a:solidFill>
              </a:rPr>
              <a:t>Recovery percentage</a:t>
            </a:r>
          </a:p>
        </c:rich>
      </c:tx>
      <c:layout>
        <c:manualLayout>
          <c:xMode val="edge"/>
          <c:yMode val="edge"/>
          <c:x val="4.0293767729791354E-2"/>
          <c:y val="0.1399582928846223"/>
        </c:manualLayout>
      </c:layout>
      <c:overlay val="0"/>
      <c:spPr>
        <a:noFill/>
        <a:ln>
          <a:noFill/>
        </a:ln>
        <a:effectLst/>
      </c:spPr>
      <c:txPr>
        <a:bodyPr rot="-5400000" spcFirstLastPara="1" vertOverflow="ellipsis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917890733674499"/>
          <c:y val="5.4748291499520922E-2"/>
          <c:w val="0.6746826035950052"/>
          <c:h val="0.778092055908432"/>
        </c:manualLayout>
      </c:layout>
      <c:lineChart>
        <c:grouping val="standard"/>
        <c:varyColors val="0"/>
        <c:ser>
          <c:idx val="0"/>
          <c:order val="0"/>
          <c:tx>
            <c:strRef>
              <c:f>Historical!$A$2</c:f>
              <c:strCache>
                <c:ptCount val="1"/>
                <c:pt idx="0">
                  <c:v>19-20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Historical!$B$1:$N$1</c:f>
              <c:strCache>
                <c:ptCount val="13"/>
                <c:pt idx="0">
                  <c:v>27-Oct</c:v>
                </c:pt>
                <c:pt idx="1">
                  <c:v>30-Oct</c:v>
                </c:pt>
                <c:pt idx="2">
                  <c:v>3-Nov</c:v>
                </c:pt>
                <c:pt idx="3">
                  <c:v>6-Nov</c:v>
                </c:pt>
                <c:pt idx="4">
                  <c:v>8-Nov</c:v>
                </c:pt>
                <c:pt idx="5">
                  <c:v>10-Nov</c:v>
                </c:pt>
                <c:pt idx="6">
                  <c:v>15-Nov</c:v>
                </c:pt>
                <c:pt idx="7">
                  <c:v>22-Nov</c:v>
                </c:pt>
                <c:pt idx="8">
                  <c:v>29-Nov</c:v>
                </c:pt>
                <c:pt idx="9">
                  <c:v>6-Dec</c:v>
                </c:pt>
                <c:pt idx="10">
                  <c:v>13 Dec</c:v>
                </c:pt>
                <c:pt idx="11">
                  <c:v>21 Dec</c:v>
                </c:pt>
                <c:pt idx="12">
                  <c:v>28 Dec</c:v>
                </c:pt>
              </c:strCache>
            </c:strRef>
          </c:cat>
          <c:val>
            <c:numRef>
              <c:f>Historical!$B$2:$N$2</c:f>
              <c:numCache>
                <c:formatCode>General</c:formatCode>
                <c:ptCount val="13"/>
                <c:pt idx="8">
                  <c:v>8.4600000000000009</c:v>
                </c:pt>
                <c:pt idx="9">
                  <c:v>9.48</c:v>
                </c:pt>
                <c:pt idx="10">
                  <c:v>10.4</c:v>
                </c:pt>
                <c:pt idx="11" formatCode="0.00">
                  <c:v>10.8</c:v>
                </c:pt>
                <c:pt idx="12">
                  <c:v>11.06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0A-46A8-B520-BBAEA1E16C63}"/>
            </c:ext>
          </c:extLst>
        </c:ser>
        <c:ser>
          <c:idx val="1"/>
          <c:order val="1"/>
          <c:tx>
            <c:strRef>
              <c:f>Historical!$A$3</c:f>
              <c:strCache>
                <c:ptCount val="1"/>
                <c:pt idx="0">
                  <c:v>20-21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Historical!$B$1:$N$1</c:f>
              <c:strCache>
                <c:ptCount val="13"/>
                <c:pt idx="0">
                  <c:v>27-Oct</c:v>
                </c:pt>
                <c:pt idx="1">
                  <c:v>30-Oct</c:v>
                </c:pt>
                <c:pt idx="2">
                  <c:v>3-Nov</c:v>
                </c:pt>
                <c:pt idx="3">
                  <c:v>6-Nov</c:v>
                </c:pt>
                <c:pt idx="4">
                  <c:v>8-Nov</c:v>
                </c:pt>
                <c:pt idx="5">
                  <c:v>10-Nov</c:v>
                </c:pt>
                <c:pt idx="6">
                  <c:v>15-Nov</c:v>
                </c:pt>
                <c:pt idx="7">
                  <c:v>22-Nov</c:v>
                </c:pt>
                <c:pt idx="8">
                  <c:v>29-Nov</c:v>
                </c:pt>
                <c:pt idx="9">
                  <c:v>6-Dec</c:v>
                </c:pt>
                <c:pt idx="10">
                  <c:v>13 Dec</c:v>
                </c:pt>
                <c:pt idx="11">
                  <c:v>21 Dec</c:v>
                </c:pt>
                <c:pt idx="12">
                  <c:v>28 Dec</c:v>
                </c:pt>
              </c:strCache>
            </c:strRef>
          </c:cat>
          <c:val>
            <c:numRef>
              <c:f>Historical!$B$3:$N$3</c:f>
              <c:numCache>
                <c:formatCode>General</c:formatCode>
                <c:ptCount val="13"/>
                <c:pt idx="8" formatCode="0.00">
                  <c:v>8.2200000000000006</c:v>
                </c:pt>
                <c:pt idx="9">
                  <c:v>8.76</c:v>
                </c:pt>
                <c:pt idx="10">
                  <c:v>9.3800000000000008</c:v>
                </c:pt>
                <c:pt idx="11">
                  <c:v>9.58</c:v>
                </c:pt>
                <c:pt idx="12" formatCode="0.00">
                  <c:v>9.84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0A-46A8-B520-BBAEA1E16C63}"/>
            </c:ext>
          </c:extLst>
        </c:ser>
        <c:ser>
          <c:idx val="2"/>
          <c:order val="2"/>
          <c:tx>
            <c:strRef>
              <c:f>Historical!$A$4</c:f>
              <c:strCache>
                <c:ptCount val="1"/>
                <c:pt idx="0">
                  <c:v>21-22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Historical!$B$1:$N$1</c:f>
              <c:strCache>
                <c:ptCount val="13"/>
                <c:pt idx="0">
                  <c:v>27-Oct</c:v>
                </c:pt>
                <c:pt idx="1">
                  <c:v>30-Oct</c:v>
                </c:pt>
                <c:pt idx="2">
                  <c:v>3-Nov</c:v>
                </c:pt>
                <c:pt idx="3">
                  <c:v>6-Nov</c:v>
                </c:pt>
                <c:pt idx="4">
                  <c:v>8-Nov</c:v>
                </c:pt>
                <c:pt idx="5">
                  <c:v>10-Nov</c:v>
                </c:pt>
                <c:pt idx="6">
                  <c:v>15-Nov</c:v>
                </c:pt>
                <c:pt idx="7">
                  <c:v>22-Nov</c:v>
                </c:pt>
                <c:pt idx="8">
                  <c:v>29-Nov</c:v>
                </c:pt>
                <c:pt idx="9">
                  <c:v>6-Dec</c:v>
                </c:pt>
                <c:pt idx="10">
                  <c:v>13 Dec</c:v>
                </c:pt>
                <c:pt idx="11">
                  <c:v>21 Dec</c:v>
                </c:pt>
                <c:pt idx="12">
                  <c:v>28 Dec</c:v>
                </c:pt>
              </c:strCache>
            </c:strRef>
          </c:cat>
          <c:val>
            <c:numRef>
              <c:f>Historical!$B$4:$N$4</c:f>
              <c:numCache>
                <c:formatCode>General</c:formatCode>
                <c:ptCount val="13"/>
                <c:pt idx="6">
                  <c:v>7.52</c:v>
                </c:pt>
                <c:pt idx="7">
                  <c:v>8.01</c:v>
                </c:pt>
                <c:pt idx="8" formatCode="0.00">
                  <c:v>8.34</c:v>
                </c:pt>
                <c:pt idx="9">
                  <c:v>8.58</c:v>
                </c:pt>
                <c:pt idx="10">
                  <c:v>8.82</c:v>
                </c:pt>
                <c:pt idx="11">
                  <c:v>8.99</c:v>
                </c:pt>
                <c:pt idx="12" formatCode="0.00">
                  <c:v>9.15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40A-46A8-B520-BBAEA1E16C63}"/>
            </c:ext>
          </c:extLst>
        </c:ser>
        <c:ser>
          <c:idx val="3"/>
          <c:order val="3"/>
          <c:tx>
            <c:strRef>
              <c:f>Historical!$A$5</c:f>
              <c:strCache>
                <c:ptCount val="1"/>
                <c:pt idx="0">
                  <c:v>22-23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Historical!$B$1:$N$1</c:f>
              <c:strCache>
                <c:ptCount val="13"/>
                <c:pt idx="0">
                  <c:v>27-Oct</c:v>
                </c:pt>
                <c:pt idx="1">
                  <c:v>30-Oct</c:v>
                </c:pt>
                <c:pt idx="2">
                  <c:v>3-Nov</c:v>
                </c:pt>
                <c:pt idx="3">
                  <c:v>6-Nov</c:v>
                </c:pt>
                <c:pt idx="4">
                  <c:v>8-Nov</c:v>
                </c:pt>
                <c:pt idx="5">
                  <c:v>10-Nov</c:v>
                </c:pt>
                <c:pt idx="6">
                  <c:v>15-Nov</c:v>
                </c:pt>
                <c:pt idx="7">
                  <c:v>22-Nov</c:v>
                </c:pt>
                <c:pt idx="8">
                  <c:v>29-Nov</c:v>
                </c:pt>
                <c:pt idx="9">
                  <c:v>6-Dec</c:v>
                </c:pt>
                <c:pt idx="10">
                  <c:v>13 Dec</c:v>
                </c:pt>
                <c:pt idx="11">
                  <c:v>21 Dec</c:v>
                </c:pt>
                <c:pt idx="12">
                  <c:v>28 Dec</c:v>
                </c:pt>
              </c:strCache>
            </c:strRef>
          </c:cat>
          <c:val>
            <c:numRef>
              <c:f>Historical!$B$5:$N$5</c:f>
              <c:numCache>
                <c:formatCode>General</c:formatCode>
                <c:ptCount val="13"/>
                <c:pt idx="7" formatCode="0.00">
                  <c:v>7.82</c:v>
                </c:pt>
                <c:pt idx="8" formatCode="0.00">
                  <c:v>8.48</c:v>
                </c:pt>
                <c:pt idx="9">
                  <c:v>8.82</c:v>
                </c:pt>
                <c:pt idx="10">
                  <c:v>9.02</c:v>
                </c:pt>
                <c:pt idx="11" formatCode="0.00">
                  <c:v>9.16</c:v>
                </c:pt>
                <c:pt idx="12" formatCode="0.00">
                  <c:v>9.32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40A-46A8-B520-BBAEA1E16C63}"/>
            </c:ext>
          </c:extLst>
        </c:ser>
        <c:ser>
          <c:idx val="4"/>
          <c:order val="4"/>
          <c:tx>
            <c:strRef>
              <c:f>Historical!$A$6</c:f>
              <c:strCache>
                <c:ptCount val="1"/>
                <c:pt idx="0">
                  <c:v>23-24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Historical!$B$1:$N$1</c:f>
              <c:strCache>
                <c:ptCount val="13"/>
                <c:pt idx="0">
                  <c:v>27-Oct</c:v>
                </c:pt>
                <c:pt idx="1">
                  <c:v>30-Oct</c:v>
                </c:pt>
                <c:pt idx="2">
                  <c:v>3-Nov</c:v>
                </c:pt>
                <c:pt idx="3">
                  <c:v>6-Nov</c:v>
                </c:pt>
                <c:pt idx="4">
                  <c:v>8-Nov</c:v>
                </c:pt>
                <c:pt idx="5">
                  <c:v>10-Nov</c:v>
                </c:pt>
                <c:pt idx="6">
                  <c:v>15-Nov</c:v>
                </c:pt>
                <c:pt idx="7">
                  <c:v>22-Nov</c:v>
                </c:pt>
                <c:pt idx="8">
                  <c:v>29-Nov</c:v>
                </c:pt>
                <c:pt idx="9">
                  <c:v>6-Dec</c:v>
                </c:pt>
                <c:pt idx="10">
                  <c:v>13 Dec</c:v>
                </c:pt>
                <c:pt idx="11">
                  <c:v>21 Dec</c:v>
                </c:pt>
                <c:pt idx="12">
                  <c:v>28 Dec</c:v>
                </c:pt>
              </c:strCache>
            </c:strRef>
          </c:cat>
          <c:val>
            <c:numRef>
              <c:f>Historical!$B$6:$N$6</c:f>
              <c:numCache>
                <c:formatCode>General</c:formatCode>
                <c:ptCount val="13"/>
                <c:pt idx="7" formatCode="0.00">
                  <c:v>9.31</c:v>
                </c:pt>
                <c:pt idx="8" formatCode="0.00">
                  <c:v>9.56</c:v>
                </c:pt>
                <c:pt idx="9">
                  <c:v>9.52</c:v>
                </c:pt>
                <c:pt idx="10">
                  <c:v>9.36</c:v>
                </c:pt>
                <c:pt idx="11">
                  <c:v>9.51</c:v>
                </c:pt>
                <c:pt idx="12" formatCode="0.00">
                  <c:v>9.74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40A-46A8-B520-BBAEA1E16C63}"/>
            </c:ext>
          </c:extLst>
        </c:ser>
        <c:ser>
          <c:idx val="5"/>
          <c:order val="5"/>
          <c:tx>
            <c:strRef>
              <c:f>Historical!$A$7</c:f>
              <c:strCache>
                <c:ptCount val="1"/>
                <c:pt idx="0">
                  <c:v>24-25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Historical!$B$1:$N$1</c:f>
              <c:strCache>
                <c:ptCount val="13"/>
                <c:pt idx="0">
                  <c:v>27-Oct</c:v>
                </c:pt>
                <c:pt idx="1">
                  <c:v>30-Oct</c:v>
                </c:pt>
                <c:pt idx="2">
                  <c:v>3-Nov</c:v>
                </c:pt>
                <c:pt idx="3">
                  <c:v>6-Nov</c:v>
                </c:pt>
                <c:pt idx="4">
                  <c:v>8-Nov</c:v>
                </c:pt>
                <c:pt idx="5">
                  <c:v>10-Nov</c:v>
                </c:pt>
                <c:pt idx="6">
                  <c:v>15-Nov</c:v>
                </c:pt>
                <c:pt idx="7">
                  <c:v>22-Nov</c:v>
                </c:pt>
                <c:pt idx="8">
                  <c:v>29-Nov</c:v>
                </c:pt>
                <c:pt idx="9">
                  <c:v>6-Dec</c:v>
                </c:pt>
                <c:pt idx="10">
                  <c:v>13 Dec</c:v>
                </c:pt>
                <c:pt idx="11">
                  <c:v>21 Dec</c:v>
                </c:pt>
                <c:pt idx="12">
                  <c:v>28 Dec</c:v>
                </c:pt>
              </c:strCache>
            </c:strRef>
          </c:cat>
          <c:val>
            <c:numRef>
              <c:f>Historical!$B$7:$N$7</c:f>
              <c:numCache>
                <c:formatCode>0.00</c:formatCode>
                <c:ptCount val="13"/>
                <c:pt idx="0">
                  <c:v>8.5</c:v>
                </c:pt>
                <c:pt idx="1">
                  <c:v>8.57</c:v>
                </c:pt>
                <c:pt idx="2">
                  <c:v>8.6199999999999992</c:v>
                </c:pt>
                <c:pt idx="3">
                  <c:v>8.7799999999999994</c:v>
                </c:pt>
                <c:pt idx="4">
                  <c:v>8.85</c:v>
                </c:pt>
                <c:pt idx="5">
                  <c:v>8.9</c:v>
                </c:pt>
                <c:pt idx="6">
                  <c:v>9.15</c:v>
                </c:pt>
                <c:pt idx="7">
                  <c:v>9.52</c:v>
                </c:pt>
                <c:pt idx="8">
                  <c:v>9.9600000000000009</c:v>
                </c:pt>
                <c:pt idx="9">
                  <c:v>10.199999999999999</c:v>
                </c:pt>
                <c:pt idx="10">
                  <c:v>10.71</c:v>
                </c:pt>
                <c:pt idx="11" formatCode="General">
                  <c:v>10.85</c:v>
                </c:pt>
                <c:pt idx="12">
                  <c:v>10.7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40A-46A8-B520-BBAEA1E16C63}"/>
            </c:ext>
          </c:extLst>
        </c:ser>
        <c:ser>
          <c:idx val="6"/>
          <c:order val="6"/>
          <c:tx>
            <c:strRef>
              <c:f>Historical!$A$8</c:f>
              <c:strCache>
                <c:ptCount val="1"/>
                <c:pt idx="0">
                  <c:v>25-26</c:v>
                </c:pt>
              </c:strCache>
            </c:strRef>
          </c:tx>
          <c:spPr>
            <a:ln w="28575" cap="rnd">
              <a:solidFill>
                <a:srgbClr val="C729BF"/>
              </a:solidFill>
              <a:round/>
            </a:ln>
            <a:effectLst/>
          </c:spPr>
          <c:marker>
            <c:symbol val="none"/>
          </c:marker>
          <c:cat>
            <c:strRef>
              <c:f>Historical!$B$1:$N$1</c:f>
              <c:strCache>
                <c:ptCount val="13"/>
                <c:pt idx="0">
                  <c:v>27-Oct</c:v>
                </c:pt>
                <c:pt idx="1">
                  <c:v>30-Oct</c:v>
                </c:pt>
                <c:pt idx="2">
                  <c:v>3-Nov</c:v>
                </c:pt>
                <c:pt idx="3">
                  <c:v>6-Nov</c:v>
                </c:pt>
                <c:pt idx="4">
                  <c:v>8-Nov</c:v>
                </c:pt>
                <c:pt idx="5">
                  <c:v>10-Nov</c:v>
                </c:pt>
                <c:pt idx="6">
                  <c:v>15-Nov</c:v>
                </c:pt>
                <c:pt idx="7">
                  <c:v>22-Nov</c:v>
                </c:pt>
                <c:pt idx="8">
                  <c:v>29-Nov</c:v>
                </c:pt>
                <c:pt idx="9">
                  <c:v>6-Dec</c:v>
                </c:pt>
                <c:pt idx="10">
                  <c:v>13 Dec</c:v>
                </c:pt>
                <c:pt idx="11">
                  <c:v>21 Dec</c:v>
                </c:pt>
                <c:pt idx="12">
                  <c:v>28 Dec</c:v>
                </c:pt>
              </c:strCache>
            </c:strRef>
          </c:cat>
          <c:val>
            <c:numRef>
              <c:f>Historical!$B$8:$N$8</c:f>
              <c:numCache>
                <c:formatCode>0.00</c:formatCode>
                <c:ptCount val="13"/>
                <c:pt idx="1">
                  <c:v>9.0299999999999994</c:v>
                </c:pt>
                <c:pt idx="2">
                  <c:v>9.02</c:v>
                </c:pt>
                <c:pt idx="3">
                  <c:v>9.0399999999999991</c:v>
                </c:pt>
                <c:pt idx="4">
                  <c:v>9.0500000000000007</c:v>
                </c:pt>
                <c:pt idx="5">
                  <c:v>9.06</c:v>
                </c:pt>
                <c:pt idx="6">
                  <c:v>9.2200000000000006</c:v>
                </c:pt>
                <c:pt idx="7">
                  <c:v>9.6999999999999993</c:v>
                </c:pt>
                <c:pt idx="8">
                  <c:v>10.220000000000001</c:v>
                </c:pt>
                <c:pt idx="9">
                  <c:v>10.81</c:v>
                </c:pt>
                <c:pt idx="10">
                  <c:v>10.43</c:v>
                </c:pt>
                <c:pt idx="11" formatCode="General">
                  <c:v>10.44</c:v>
                </c:pt>
                <c:pt idx="12">
                  <c:v>10.42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40A-46A8-B520-BBAEA1E16C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0397712"/>
        <c:axId val="820402392"/>
      </c:lineChart>
      <c:catAx>
        <c:axId val="82039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402392"/>
        <c:crosses val="autoZero"/>
        <c:auto val="1"/>
        <c:lblAlgn val="ctr"/>
        <c:lblOffset val="100"/>
        <c:noMultiLvlLbl val="0"/>
      </c:catAx>
      <c:valAx>
        <c:axId val="820402392"/>
        <c:scaling>
          <c:orientation val="minMax"/>
          <c:max val="11.5"/>
          <c:min val="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39771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64629066253082"/>
          <c:y val="0.20413727393664832"/>
          <c:w val="0.11410073504069565"/>
          <c:h val="0.399715241074317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'Highest indent failure (3)'!$C$2:$R$2</c:f>
              <c:strCache>
                <c:ptCount val="16"/>
                <c:pt idx="0">
                  <c:v>KCC LOAN</c:v>
                </c:pt>
                <c:pt idx="1">
                  <c:v>Dead Grower</c:v>
                </c:pt>
                <c:pt idx="2">
                  <c:v>will supply on next purchey</c:v>
                </c:pt>
                <c:pt idx="3">
                  <c:v>no cane</c:v>
                </c:pt>
                <c:pt idx="4">
                  <c:v>Uproot Ratoon</c:v>
                </c:pt>
                <c:pt idx="5">
                  <c:v>Other (Incidents/Festival)</c:v>
                </c:pt>
                <c:pt idx="6">
                  <c:v>Supply to kolhu</c:v>
                </c:pt>
                <c:pt idx="7">
                  <c:v>Already supplied</c:v>
                </c:pt>
                <c:pt idx="8">
                  <c:v>Supply on other family satta</c:v>
                </c:pt>
                <c:pt idx="9">
                  <c:v>Message not received/seen</c:v>
                </c:pt>
                <c:pt idx="10">
                  <c:v>Less basic quota</c:v>
                </c:pt>
                <c:pt idx="11">
                  <c:v>Supply mode change less to greater</c:v>
                </c:pt>
                <c:pt idx="12">
                  <c:v>Water logged, no pathway</c:v>
                </c:pt>
                <c:pt idx="13">
                  <c:v>No Land</c:v>
                </c:pt>
                <c:pt idx="14">
                  <c:v>Cane Land Cut in river</c:v>
                </c:pt>
                <c:pt idx="15">
                  <c:v>Labour issues</c:v>
                </c:pt>
              </c:strCache>
            </c:strRef>
          </c:cat>
          <c:val>
            <c:numRef>
              <c:f>'Highest indent failure (3)'!$C$50:$R$50</c:f>
              <c:numCache>
                <c:formatCode>General</c:formatCode>
                <c:ptCount val="16"/>
                <c:pt idx="0">
                  <c:v>267</c:v>
                </c:pt>
                <c:pt idx="1">
                  <c:v>80</c:v>
                </c:pt>
                <c:pt idx="2">
                  <c:v>83</c:v>
                </c:pt>
                <c:pt idx="3">
                  <c:v>82</c:v>
                </c:pt>
                <c:pt idx="4">
                  <c:v>59</c:v>
                </c:pt>
                <c:pt idx="5">
                  <c:v>24</c:v>
                </c:pt>
                <c:pt idx="6">
                  <c:v>35</c:v>
                </c:pt>
                <c:pt idx="7">
                  <c:v>30</c:v>
                </c:pt>
                <c:pt idx="8">
                  <c:v>3</c:v>
                </c:pt>
                <c:pt idx="9">
                  <c:v>3</c:v>
                </c:pt>
                <c:pt idx="10">
                  <c:v>2</c:v>
                </c:pt>
                <c:pt idx="11">
                  <c:v>4</c:v>
                </c:pt>
                <c:pt idx="12">
                  <c:v>3</c:v>
                </c:pt>
                <c:pt idx="13">
                  <c:v>1</c:v>
                </c:pt>
                <c:pt idx="14">
                  <c:v>0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BF-4577-B7E4-E13DB196FF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04413488"/>
        <c:axId val="1004413968"/>
      </c:barChart>
      <c:catAx>
        <c:axId val="10044134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Reasons for </a:t>
                </a:r>
                <a:r>
                  <a:rPr lang="en-US" dirty="0" err="1"/>
                  <a:t>purchy</a:t>
                </a:r>
                <a:r>
                  <a:rPr lang="en-US" dirty="0"/>
                  <a:t> failure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4413968"/>
        <c:crosses val="autoZero"/>
        <c:auto val="1"/>
        <c:lblAlgn val="ctr"/>
        <c:lblOffset val="100"/>
        <c:noMultiLvlLbl val="0"/>
      </c:catAx>
      <c:valAx>
        <c:axId val="1004413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Number of Farmers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00441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latin typeface="Aptos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2025-26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1C-45BC-AB22-F71B3ED51B86}"/>
              </c:ext>
            </c:extLst>
          </c:dPt>
          <c:cat>
            <c:strRef>
              <c:f>'Pol%'!$L$4:$L$15</c:f>
              <c:strCache>
                <c:ptCount val="12"/>
                <c:pt idx="0">
                  <c:v>Ramgarh</c:v>
                </c:pt>
                <c:pt idx="1">
                  <c:v>Gularia</c:v>
                </c:pt>
                <c:pt idx="2">
                  <c:v>Aira</c:v>
                </c:pt>
                <c:pt idx="3">
                  <c:v>Biswan</c:v>
                </c:pt>
                <c:pt idx="4">
                  <c:v>Kumbhi</c:v>
                </c:pt>
                <c:pt idx="5">
                  <c:v>Jawaharpur</c:v>
                </c:pt>
                <c:pt idx="6">
                  <c:v>Rupapur</c:v>
                </c:pt>
                <c:pt idx="7">
                  <c:v>K. Khera</c:v>
                </c:pt>
                <c:pt idx="8">
                  <c:v>Hargaon</c:v>
                </c:pt>
                <c:pt idx="9">
                  <c:v>Ajbapur</c:v>
                </c:pt>
                <c:pt idx="10">
                  <c:v>Hariawan</c:v>
                </c:pt>
                <c:pt idx="11">
                  <c:v>Rosa</c:v>
                </c:pt>
              </c:strCache>
            </c:strRef>
          </c:cat>
          <c:val>
            <c:numRef>
              <c:f>'Pol%'!$M$4:$M$15</c:f>
              <c:numCache>
                <c:formatCode>0.00</c:formatCode>
                <c:ptCount val="12"/>
                <c:pt idx="0">
                  <c:v>13.15</c:v>
                </c:pt>
                <c:pt idx="1">
                  <c:v>13</c:v>
                </c:pt>
                <c:pt idx="2">
                  <c:v>13.01</c:v>
                </c:pt>
                <c:pt idx="3">
                  <c:v>12.63</c:v>
                </c:pt>
                <c:pt idx="4">
                  <c:v>12.69</c:v>
                </c:pt>
                <c:pt idx="5">
                  <c:v>12.92</c:v>
                </c:pt>
                <c:pt idx="6">
                  <c:v>12.58</c:v>
                </c:pt>
                <c:pt idx="7">
                  <c:v>12.34</c:v>
                </c:pt>
                <c:pt idx="8">
                  <c:v>12.81</c:v>
                </c:pt>
                <c:pt idx="9">
                  <c:v>12.53</c:v>
                </c:pt>
                <c:pt idx="10">
                  <c:v>12.64</c:v>
                </c:pt>
                <c:pt idx="11">
                  <c:v>12.46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1C-45BC-AB22-F71B3ED51B86}"/>
            </c:ext>
          </c:extLst>
        </c:ser>
        <c:ser>
          <c:idx val="1"/>
          <c:order val="1"/>
          <c:tx>
            <c:v>2024-25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'Pol%'!$L$4:$L$15</c:f>
              <c:strCache>
                <c:ptCount val="12"/>
                <c:pt idx="0">
                  <c:v>Ramgarh</c:v>
                </c:pt>
                <c:pt idx="1">
                  <c:v>Gularia</c:v>
                </c:pt>
                <c:pt idx="2">
                  <c:v>Aira</c:v>
                </c:pt>
                <c:pt idx="3">
                  <c:v>Biswan</c:v>
                </c:pt>
                <c:pt idx="4">
                  <c:v>Kumbhi</c:v>
                </c:pt>
                <c:pt idx="5">
                  <c:v>Jawaharpur</c:v>
                </c:pt>
                <c:pt idx="6">
                  <c:v>Rupapur</c:v>
                </c:pt>
                <c:pt idx="7">
                  <c:v>K. Khera</c:v>
                </c:pt>
                <c:pt idx="8">
                  <c:v>Hargaon</c:v>
                </c:pt>
                <c:pt idx="9">
                  <c:v>Ajbapur</c:v>
                </c:pt>
                <c:pt idx="10">
                  <c:v>Hariawan</c:v>
                </c:pt>
                <c:pt idx="11">
                  <c:v>Rosa</c:v>
                </c:pt>
              </c:strCache>
            </c:strRef>
          </c:cat>
          <c:val>
            <c:numRef>
              <c:f>'Pol%'!$N$4:$N$15</c:f>
              <c:numCache>
                <c:formatCode>0.00</c:formatCode>
                <c:ptCount val="12"/>
                <c:pt idx="0">
                  <c:v>13.46</c:v>
                </c:pt>
                <c:pt idx="1">
                  <c:v>13.36</c:v>
                </c:pt>
                <c:pt idx="2">
                  <c:v>13.35</c:v>
                </c:pt>
                <c:pt idx="3">
                  <c:v>13.05</c:v>
                </c:pt>
                <c:pt idx="4">
                  <c:v>13.01</c:v>
                </c:pt>
                <c:pt idx="5">
                  <c:v>13</c:v>
                </c:pt>
                <c:pt idx="6">
                  <c:v>12.78</c:v>
                </c:pt>
                <c:pt idx="7">
                  <c:v>12.73</c:v>
                </c:pt>
                <c:pt idx="8">
                  <c:v>12.66</c:v>
                </c:pt>
                <c:pt idx="9">
                  <c:v>12.56</c:v>
                </c:pt>
                <c:pt idx="10">
                  <c:v>12.46</c:v>
                </c:pt>
                <c:pt idx="11">
                  <c:v>12.35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1C-45BC-AB22-F71B3ED51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6338048"/>
        <c:axId val="496337328"/>
      </c:barChart>
      <c:catAx>
        <c:axId val="49633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337328"/>
        <c:crosses val="autoZero"/>
        <c:auto val="1"/>
        <c:lblAlgn val="ctr"/>
        <c:lblOffset val="100"/>
        <c:noMultiLvlLbl val="0"/>
      </c:catAx>
      <c:valAx>
        <c:axId val="496337328"/>
        <c:scaling>
          <c:orientation val="minMax"/>
          <c:max val="14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3380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0.35394</cdr:x>
      <cdr:y>0.52556</cdr:y>
    </cdr:from>
    <cdr:to>
      <cdr:x>0.67011</cdr:x>
      <cdr:y>0.76553</cdr:y>
    </cdr:to>
    <cdr:sp macro="" textlink="">
      <cdr:nvSpPr>
        <cdr:cNvPr id="2" name="TextBox 4">
          <a:extLst xmlns:a="http://schemas.openxmlformats.org/drawingml/2006/main">
            <a:ext uri="{FF2B5EF4-FFF2-40B4-BE49-F238E27FC236}">
              <a16:creationId xmlns:a16="http://schemas.microsoft.com/office/drawing/2014/main" id="{2D7CF159-5261-06CC-FFDC-D77F441FC8F2}"/>
            </a:ext>
          </a:extLst>
        </cdr:cNvPr>
        <cdr:cNvSpPr txBox="1"/>
      </cdr:nvSpPr>
      <cdr:spPr>
        <a:xfrm xmlns:a="http://schemas.openxmlformats.org/drawingml/2006/main">
          <a:off x="1832133" y="933452"/>
          <a:ext cx="1636619" cy="4261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Cane Crushed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0.33528</cdr:x>
      <cdr:y>0.53708</cdr:y>
    </cdr:from>
    <cdr:to>
      <cdr:x>0.71192</cdr:x>
      <cdr:y>0.72353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F3357AD-367D-B5CA-29CA-3A273B14F711}"/>
            </a:ext>
          </a:extLst>
        </cdr:cNvPr>
        <cdr:cNvSpPr txBox="1"/>
      </cdr:nvSpPr>
      <cdr:spPr>
        <a:xfrm xmlns:a="http://schemas.openxmlformats.org/drawingml/2006/main">
          <a:off x="1678469" y="1002666"/>
          <a:ext cx="1885540" cy="3480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GCV : Bagasse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0.36103</cdr:x>
      <cdr:y>0.5</cdr:y>
    </cdr:from>
    <cdr:to>
      <cdr:x>0.75498</cdr:x>
      <cdr:y>0.66936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36BFDF6-A095-8CA8-1BE8-0D85742C9BD9}"/>
            </a:ext>
          </a:extLst>
        </cdr:cNvPr>
        <cdr:cNvSpPr txBox="1"/>
      </cdr:nvSpPr>
      <cdr:spPr>
        <a:xfrm xmlns:a="http://schemas.openxmlformats.org/drawingml/2006/main">
          <a:off x="1779587" y="845394"/>
          <a:ext cx="1941826" cy="2863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/>
            <a:t>Gross SHR of PP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773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r">
              <a:defRPr sz="1200"/>
            </a:lvl1pPr>
          </a:lstStyle>
          <a:p>
            <a:fld id="{EAB5B2CE-F9B7-40D2-AF18-986410BA420A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773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r">
              <a:defRPr sz="1200"/>
            </a:lvl1pPr>
          </a:lstStyle>
          <a:p>
            <a:fld id="{C85EED50-CAEC-4EF8-8E09-45E9574861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41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73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r">
              <a:defRPr sz="1200"/>
            </a:lvl1pPr>
          </a:lstStyle>
          <a:p>
            <a:fld id="{9161A957-412B-494A-8C87-558F7200AF06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675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7" tIns="46637" rIns="93277" bIns="4663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8" y="4722701"/>
            <a:ext cx="5408930" cy="4474131"/>
          </a:xfrm>
          <a:prstGeom prst="rect">
            <a:avLst/>
          </a:prstGeom>
        </p:spPr>
        <p:txBody>
          <a:bodyPr vert="horz" lIns="93277" tIns="46637" rIns="93277" bIns="4663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73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r">
              <a:defRPr sz="1200"/>
            </a:lvl1pPr>
          </a:lstStyle>
          <a:p>
            <a:fld id="{B916A8B6-9DC3-43D9-9753-972AFB3B8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8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Gross Sugar Sale Free 90340 </a:t>
            </a:r>
            <a:r>
              <a:rPr lang="en-US" dirty="0" err="1">
                <a:solidFill>
                  <a:srgbClr val="FFFF00"/>
                </a:solidFill>
              </a:rPr>
              <a:t>Qtls</a:t>
            </a:r>
            <a:r>
              <a:rPr lang="en-US" dirty="0">
                <a:solidFill>
                  <a:srgbClr val="FFFF00"/>
                </a:solidFill>
              </a:rPr>
              <a:t> &amp; Export 5220 </a:t>
            </a:r>
            <a:r>
              <a:rPr lang="en-US" dirty="0" err="1">
                <a:solidFill>
                  <a:srgbClr val="FFFF00"/>
                </a:solidFill>
              </a:rPr>
              <a:t>Qtl</a:t>
            </a:r>
            <a:r>
              <a:rPr lang="en-US" dirty="0">
                <a:solidFill>
                  <a:srgbClr val="FFFF00"/>
                </a:solidFill>
              </a:rPr>
              <a:t> Total=95560 </a:t>
            </a:r>
            <a:r>
              <a:rPr lang="en-US" dirty="0" err="1">
                <a:solidFill>
                  <a:srgbClr val="FFFF00"/>
                </a:solidFill>
              </a:rPr>
              <a:t>Qtls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33123-56A2-444B-9B6E-340A6B7FEA5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0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Good:  &gt;= 90%</a:t>
            </a:r>
            <a:r>
              <a:rPr lang="en-US" dirty="0"/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Average: &gt;=70% and &lt;90%</a:t>
            </a:r>
            <a:r>
              <a:rPr lang="en-US" dirty="0"/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Poor: &lt;70%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55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0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0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95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6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14131-86CB-6A86-66E6-D18F16A1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36C86-5DF1-6FB7-168B-C3763A5E0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F9289-40C2-CEBC-C26F-49F9A9C0F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CF89-EE21-6917-3C5E-4E6955635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935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E162-9FEE-4B16-6FF4-994EBB32B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4A0B0-CDEE-1913-FB16-F12C4887D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7C6F1-58C6-4265-B143-EDE370ADC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046B5-650E-7F99-D387-419E0104A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64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B94F2-B0AE-7631-CCA6-02E16C56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901BE-21F2-8B6C-7DF2-DFEB1C019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11A79-50E3-1537-2C02-64644AAE3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78D01-A6AA-6457-3CBF-05895FB81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24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6244D-2688-75E7-3973-F7A14C15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5E47F-EF08-12CD-D574-9650E2B3D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FCC96-E7BA-E16D-9FF3-84BA94A51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E5FCB-E053-3672-1BD1-69CD37F0C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631D7-EF27-14BA-20FB-D6E09C68A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79F606-C258-750E-BF66-53F0503FC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2EC23-AF5F-F909-0238-645B88B76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2A-CC2E-B9E4-F212-8D426DCC6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0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4BA96-036B-254A-C5C3-9AC273F1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0705F4-28B0-28CC-1F83-5B5845F12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F490E-0B9D-E60B-982A-C4D47A670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8642D-2C1C-0750-3990-338EEF1C6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8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FB47C-957D-2487-A30B-55B6093B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AC074-CAB0-2779-7037-7D0202374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F0AC8-103F-C152-78F0-EC8CD978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B525-3223-95D5-7039-45AD01697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62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CE28-DB3B-7E63-9C2B-8FB1170A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A7843-CCAC-15A2-DE81-96F211686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AD3EB-9AD6-D38E-2B60-F1F4E14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23C2-376C-86AF-9B51-880B4670E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47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87548-1C23-6EC9-EC1F-FDBCA5E9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01507-0995-23F7-74E7-38F7FB19B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8C884-3F04-34E1-299F-EC246A9BA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85B43-4F0D-58FE-ADF9-124C4C7011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875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t>63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t>64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AC239-03CC-2A95-A420-91829BA6F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4F5C4-DD3B-F2E9-9B9F-0F4924FF9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71133-BE16-BB27-575E-EC6705BD7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 in 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B4086-A0C5-0722-9B44-5D6BA5C7C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098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9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2BA9E-29D2-6D28-FC59-042BD763C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E7392-31AB-C579-DEA2-1AFF30364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AB69C-8176-447B-35FF-7E004C5E2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DCE70-E73A-C50F-F077-A6B941BAA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49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C6964-8EE2-283C-0CE4-523B8AA08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8EAF8-A441-458D-16C6-74A02D635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0D7A6-D8D6-D705-3EFF-C8E94B3AC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3AC5B-97C3-00A7-4A31-269846EB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13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81C9-C468-DE3B-3B45-06E7D7FCB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2D810-8D73-62CC-834D-8FDC566DC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377E9-17B1-85E1-E8E0-3AAB30CC8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C296B-C507-DD9C-CA06-6AD5CE91C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014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45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94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601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43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6859-057C-7768-8779-2CB7D4359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17606-2396-B164-F999-F526F9BA3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BB09EE-3764-7A60-B348-ECD1B36AA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112B7-F1B4-1023-DB48-09DE070A7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5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DAC1-6E1D-54F8-7CE1-3AD22CBE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BA7E98-A4BC-8E15-6932-9A176F5B1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8CBF5-5066-BCDE-5B99-1CFD5061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BE801-E579-9D40-4D74-5423EC0C7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499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1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A212-A9A7-AC5F-36C9-4B247CA2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DCB13C-C9D3-94A1-8474-BEEBD7553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762DD-5731-0C89-CC01-23F0ED978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6BC19-E32C-7FD2-C3F8-9F94DDBF2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361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A212-A9A7-AC5F-36C9-4B247CA2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DCB13C-C9D3-94A1-8474-BEEBD7553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762DD-5731-0C89-CC01-23F0ED978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6BC19-E32C-7FD2-C3F8-9F94DDBF2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077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7607-39FA-7E1F-590F-07B714E0D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DFBEF-8E34-F725-D994-12A4DA6AB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4FCAB-5D58-44B8-55B3-184AFCF1F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67303-C96E-4808-CAD8-18C2B885BD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5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2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D3A6-D260-107A-15F4-894D472B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D14C4-23D8-C3F3-C246-F60ED8691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40DE8-FBCA-0BDD-0D9E-B31E22D5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81B4F-A9F1-92E5-0DEB-1833DB1D7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06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C12BD-E285-8F9D-3627-0954D7FD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04A95-9E3F-5E2A-0CF6-2EA6E6D0D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A64A7-8C7A-D864-8F4C-4D3437122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CCA97-EF53-34BB-8106-DF11C8D5A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393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54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11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" y="746125"/>
            <a:ext cx="6627813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75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67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" y="746125"/>
            <a:ext cx="6627813" cy="372903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654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9157-7870-9E3A-8269-A501F82C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A37E3-3B27-F08E-1488-C2B3B3473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0AD30-AF2E-0007-5BB3-C463754E2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924B8-2C27-C4D5-2D68-B63C70297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422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654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4B51-A49B-F436-8640-1DF0A6A1D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E749C-4AAC-F762-3E59-29D9E0543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900EA-8571-313C-2547-B2E53AC4A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F2B29-188F-2979-B4C8-5940CF3FA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433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2988" y="527050"/>
            <a:ext cx="4683125" cy="2633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37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5F5742-21AA-411B-8EDC-0A390A4DBB8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779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82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E6C6-77D2-D8CD-7B7F-AB785F8A8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FF2C3-421C-C703-13CC-31C8A949B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63878-76CE-2554-40F9-91CC7D7A5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43643-2DE4-5479-A054-7F3913CD6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67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DA86A-D058-8776-7DF8-F694EB28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C67036-6058-363D-8301-9F8BC59D5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93665-0077-D61B-9192-255791B89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E83D-7CB9-0725-7738-2691483A2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912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44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54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6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7477C3-1009-5B4E-8C77-87BE032C8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jdelijke aanduiding voor afbeelding 3">
            <a:extLst>
              <a:ext uri="{FF2B5EF4-FFF2-40B4-BE49-F238E27FC236}">
                <a16:creationId xmlns:a16="http://schemas.microsoft.com/office/drawing/2014/main" id="{49D0A112-9CCD-1979-C62E-0341DD2D47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7073" y="428715"/>
            <a:ext cx="6000569" cy="600056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36A0D41-C629-428F-298C-98E10115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9CA26EC-9508-B35A-BC3C-DC3F550B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C403-7CB2-4434-9003-B3F154F05877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23">
            <a:extLst>
              <a:ext uri="{FF2B5EF4-FFF2-40B4-BE49-F238E27FC236}">
                <a16:creationId xmlns:a16="http://schemas.microsoft.com/office/drawing/2014/main" id="{705C56AA-E40D-BF4C-D207-34A60240B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7437" y="320614"/>
            <a:ext cx="3410107" cy="3406404"/>
          </a:xfrm>
          <a:prstGeom prst="ellipse">
            <a:avLst/>
          </a:prstGeom>
          <a:solidFill>
            <a:schemeClr val="accent5"/>
          </a:solidFill>
          <a:ln w="3175">
            <a:solidFill>
              <a:schemeClr val="accent5"/>
            </a:solidFill>
          </a:ln>
        </p:spPr>
        <p:txBody>
          <a:bodyPr lIns="216000" tIns="216000" anchor="ctr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79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802B57A-F2C7-4D96-92D5-684C74BABCE2}" type="datetimeFigureOut">
              <a:rPr lang="en-US" smtClean="0"/>
              <a:t>12/28/2025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5A2346C-02F8-4E28-90CA-0F1E147979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9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037189-070F-C6E0-F1EA-8CC8C541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2C817F8-727F-016F-43E4-8307DC707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6045200" cy="6096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FF1834-87DB-2451-8E06-49442F4878C8}"/>
              </a:ext>
            </a:extLst>
          </p:cNvPr>
          <p:cNvCxnSpPr/>
          <p:nvPr userDrawn="1"/>
        </p:nvCxnSpPr>
        <p:spPr>
          <a:xfrm>
            <a:off x="5907496" y="3288009"/>
            <a:ext cx="290312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CF782F-77F8-4C9B-7D67-6FF42948C34F}"/>
              </a:ext>
            </a:extLst>
          </p:cNvPr>
          <p:cNvCxnSpPr/>
          <p:nvPr userDrawn="1"/>
        </p:nvCxnSpPr>
        <p:spPr>
          <a:xfrm>
            <a:off x="8810625" y="3288009"/>
            <a:ext cx="27447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63C2D6-920C-C00B-990A-41D014A236E7}"/>
              </a:ext>
            </a:extLst>
          </p:cNvPr>
          <p:cNvCxnSpPr/>
          <p:nvPr userDrawn="1"/>
        </p:nvCxnSpPr>
        <p:spPr>
          <a:xfrm>
            <a:off x="5907496" y="1635783"/>
            <a:ext cx="290312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70CA46-2538-3F89-F69F-31B048249F7B}"/>
              </a:ext>
            </a:extLst>
          </p:cNvPr>
          <p:cNvCxnSpPr/>
          <p:nvPr userDrawn="1"/>
        </p:nvCxnSpPr>
        <p:spPr>
          <a:xfrm>
            <a:off x="8810625" y="1635783"/>
            <a:ext cx="27447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2814110-F603-D357-8659-FE5073A21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7910" y="2068809"/>
            <a:ext cx="5085430" cy="7243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D14BF61-5736-B353-86C5-ABE6807550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3905186"/>
            <a:ext cx="2971800" cy="894806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13FB1D1-4379-E242-A4E7-17079F5963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7845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498190" y="6232673"/>
            <a:ext cx="553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31007" y="6232673"/>
            <a:ext cx="553614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799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2649537" y="5488135"/>
            <a:ext cx="6892925" cy="74453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600" baseline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15" y="1849057"/>
            <a:ext cx="2248770" cy="11026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A96E1C-B86B-DA33-685F-D0459E2A18A2}"/>
              </a:ext>
            </a:extLst>
          </p:cNvPr>
          <p:cNvSpPr/>
          <p:nvPr userDrawn="1"/>
        </p:nvSpPr>
        <p:spPr>
          <a:xfrm>
            <a:off x="498190" y="6482970"/>
            <a:ext cx="1169381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2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83702"/>
            <a:ext cx="806950" cy="200593"/>
          </a:xfrm>
        </p:spPr>
        <p:txBody>
          <a:bodyPr/>
          <a:lstStyle/>
          <a:p>
            <a:fld id="{A6576E9B-AAC7-44C2-A640-A06F522D99BE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D7156-F29C-41EC-9F87-87DDF0705A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362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550400" cy="914400"/>
          </a:xfrm>
        </p:spPr>
        <p:txBody>
          <a:bodyPr>
            <a:noAutofit/>
          </a:bodyPr>
          <a:lstStyle>
            <a:lvl1pPr algn="l">
              <a:def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1074400" cy="5257800"/>
          </a:xfrm>
          <a:prstGeom prst="rect">
            <a:avLst/>
          </a:prstGeom>
        </p:spPr>
        <p:txBody>
          <a:bodyPr/>
          <a:lstStyle>
            <a:lvl1pP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043537-E16F-4786-8926-64AEF570AB22}" type="datetime1">
              <a:rPr lang="en-US" smtClean="0"/>
              <a:pPr/>
              <a:t>12/28/2025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35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4D04-EF67-CFCA-37C3-E254F35CF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C4B4F-7A46-B871-FB3E-0B38B7823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B1752-A55F-C525-1670-38DED344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D69B-682C-4D01-AD98-D941C444438B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50B59-A739-701E-98D5-42462715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98206-912A-47C8-1A91-9ED11E1C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0F77-817A-44C7-899E-EA9D7C704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00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037189-070F-C6E0-F1EA-8CC8C541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423" y="6492881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2C817F8-727F-016F-43E4-8307DC707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3400" y="137708"/>
            <a:ext cx="6045200" cy="6096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7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3423" y="6492877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7477C3-1009-5B4E-8C77-87BE032C8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1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56151"/>
            <a:ext cx="6045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62000"/>
            <a:ext cx="12192000" cy="1588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A48DF47-8218-D6EE-7E36-EAE10A989AA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26000"/>
            <a:ext cx="1560627" cy="46990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6A2E56-EC01-29B0-EEC3-D9940D25218C}"/>
              </a:ext>
            </a:extLst>
          </p:cNvPr>
          <p:cNvCxnSpPr/>
          <p:nvPr userDrawn="1"/>
        </p:nvCxnSpPr>
        <p:spPr>
          <a:xfrm>
            <a:off x="0" y="6629400"/>
            <a:ext cx="12192000" cy="1588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00206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file:///\\192.168.102.110\data-all\V.P.%20Cane\WPR%20PPT\2025\Dec-25\01-12-2025%20-%20Copy%20-%20Copy%20-%20Copy%20-%20Copy\29%20Dec%2025%20Cane%20WPR%20PPT.xlsx!Cane%20supply%20tar%20vs%20achiv.!R3C1:R23C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file:///\\192.168.102.110\data-all\V.P.%20Cane\WPR%20PPT\2025\Dec-25\01-12-2025%20-%20Copy%20-%20Copy%20-%20Copy%20-%20Copy\29%20Dec%2025%20Cane%20WPR%20PPT.xlsx!IndVsSup!R2C1:R10C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file:///\\192.168.102.110\data-all\V.P.%20Cane\WPR%20PPT\2025\Dec-25\01-12-2025%20-%20Copy%20-%20Copy%20-%20Copy%20-%20Copy\29%20Dec%2025%20Cane%20WPR%20PPT.xlsx!Indent%20failure%20details%2016dec!R3C1:R21C1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file:///\\192.168.102.110\data-all\V.P.%20Cane\WPR%20PPT\2025\Dec-25\01-12-2025%20-%20Copy%20-%20Copy%20-%20Copy%20-%20Copy\29%20Dec%2025%20Cane%20WPR%20PPT.xlsx!Highest%20indent%20failure%20(3)!R2C1:R50C1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file:///\\192.168.102.110\data-all\V.P.%20Cane\WPR%20PPT\2025\Dec-25\01-12-2025%20-%20Copy%20-%20Copy%20-%20Copy%20-%20Copy\29%20Dec%2025%20Cane%20WPR%20PPT.xlsx!Safety!R2C1:R3C1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2.xls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chart" Target="../charts/chart13.xml"/><Relationship Id="rId7" Type="http://schemas.openxmlformats.org/officeDocument/2006/relationships/chart" Target="../charts/chart1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Excel_Worksheet17.xlsx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Excel_Worksheet18.xlsx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Excel_Worksheet19.xlsx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Excel_Worksheet20.xlsx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Excel_Worksheet21.xlsx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jpeg"/><Relationship Id="rId11" Type="http://schemas.openxmlformats.org/officeDocument/2006/relationships/image" Target="../media/image74.jpeg"/><Relationship Id="rId5" Type="http://schemas.openxmlformats.org/officeDocument/2006/relationships/image" Target="../media/image69.jpeg"/><Relationship Id="rId10" Type="http://schemas.openxmlformats.org/officeDocument/2006/relationships/image" Target="../media/image73.jpeg"/><Relationship Id="rId4" Type="http://schemas.openxmlformats.org/officeDocument/2006/relationships/image" Target="../media/image68.png"/><Relationship Id="rId9" Type="http://schemas.openxmlformats.org/officeDocument/2006/relationships/chart" Target="../charts/char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E35BA2-46DF-C73F-2CC8-75AB6F4A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0F693E-5805-DA8F-846A-06F5D483F320}"/>
              </a:ext>
            </a:extLst>
          </p:cNvPr>
          <p:cNvSpPr/>
          <p:nvPr/>
        </p:nvSpPr>
        <p:spPr>
          <a:xfrm>
            <a:off x="55418" y="6400800"/>
            <a:ext cx="1213658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49BB4-961B-5967-2F04-3B2DBB49FE02}"/>
              </a:ext>
            </a:extLst>
          </p:cNvPr>
          <p:cNvSpPr/>
          <p:nvPr/>
        </p:nvSpPr>
        <p:spPr>
          <a:xfrm>
            <a:off x="168084" y="5104349"/>
            <a:ext cx="9661715" cy="1169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Review</a:t>
            </a:r>
          </a:p>
          <a:p>
            <a:r>
              <a:rPr lang="en-US" sz="2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Gobind Sugar Mill, Aira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61A36B-3642-82CA-DE29-925A4D31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466" y="5246214"/>
            <a:ext cx="1710021" cy="8385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6698EF-A89F-3844-1FFE-49C531150883}"/>
              </a:ext>
            </a:extLst>
          </p:cNvPr>
          <p:cNvCxnSpPr/>
          <p:nvPr/>
        </p:nvCxnSpPr>
        <p:spPr>
          <a:xfrm>
            <a:off x="228601" y="6226879"/>
            <a:ext cx="580240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7258C8-377C-818C-78BB-5C28670DAAAA}"/>
              </a:ext>
            </a:extLst>
          </p:cNvPr>
          <p:cNvCxnSpPr/>
          <p:nvPr/>
        </p:nvCxnSpPr>
        <p:spPr>
          <a:xfrm>
            <a:off x="6031007" y="6226879"/>
            <a:ext cx="59055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2597CC7A-8842-F5D5-CA13-9646779CC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" t="49565" r="1" b="2"/>
          <a:stretch/>
        </p:blipFill>
        <p:spPr bwMode="auto">
          <a:xfrm>
            <a:off x="-76200" y="0"/>
            <a:ext cx="12268200" cy="481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3DB5AD-CAD5-1041-99DB-16C217CC6E2F}"/>
              </a:ext>
            </a:extLst>
          </p:cNvPr>
          <p:cNvCxnSpPr>
            <a:cxnSpLocks/>
          </p:cNvCxnSpPr>
          <p:nvPr/>
        </p:nvCxnSpPr>
        <p:spPr>
          <a:xfrm>
            <a:off x="9829800" y="5246214"/>
            <a:ext cx="0" cy="83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5A0F3F3F-C5DE-E8B0-C747-C3D4109D3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r="3866"/>
          <a:stretch/>
        </p:blipFill>
        <p:spPr>
          <a:xfrm>
            <a:off x="7407147" y="5284003"/>
            <a:ext cx="2121588" cy="894568"/>
          </a:xfrm>
          <a:prstGeom prst="rect">
            <a:avLst/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1BDD80E-2914-B80C-0C6F-5681C0FBB44C}"/>
              </a:ext>
            </a:extLst>
          </p:cNvPr>
          <p:cNvSpPr txBox="1">
            <a:spLocks/>
          </p:cNvSpPr>
          <p:nvPr/>
        </p:nvSpPr>
        <p:spPr>
          <a:xfrm>
            <a:off x="228601" y="6248400"/>
            <a:ext cx="6892925" cy="44116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0070C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7030A0"/>
                </a:solidFill>
                <a:latin typeface="Segoe UI"/>
                <a:cs typeface="Segoe UI"/>
              </a:rPr>
              <a:t>21st Dec. to 27th Dec. 2025</a:t>
            </a:r>
          </a:p>
        </p:txBody>
      </p:sp>
    </p:spTree>
    <p:extLst>
      <p:ext uri="{BB962C8B-B14F-4D97-AF65-F5344CB8AC3E}">
        <p14:creationId xmlns:p14="http://schemas.microsoft.com/office/powerpoint/2010/main" val="79255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0010B3-186A-204B-90FA-0DA5719C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982200" cy="609600"/>
          </a:xfrm>
        </p:spPr>
        <p:txBody>
          <a:bodyPr>
            <a:normAutofit/>
          </a:bodyPr>
          <a:lstStyle/>
          <a:p>
            <a:r>
              <a:rPr lang="en-US" sz="2800" dirty="0"/>
              <a:t>Cane Purchase trend till 27 Dec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89C889-C6E4-D05A-F1DD-F469E1C7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E4529B-61CA-7E96-6A78-8400D5C6090A}"/>
              </a:ext>
            </a:extLst>
          </p:cNvPr>
          <p:cNvGraphicFramePr>
            <a:graphicFrameLocks/>
          </p:cNvGraphicFramePr>
          <p:nvPr/>
        </p:nvGraphicFramePr>
        <p:xfrm>
          <a:off x="1257300" y="1166621"/>
          <a:ext cx="9067800" cy="2436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8BDE678-910E-DAC7-DAF3-9ABA34845F30}"/>
              </a:ext>
            </a:extLst>
          </p:cNvPr>
          <p:cNvGraphicFramePr>
            <a:graphicFrameLocks/>
          </p:cNvGraphicFramePr>
          <p:nvPr/>
        </p:nvGraphicFramePr>
        <p:xfrm>
          <a:off x="266700" y="1066800"/>
          <a:ext cx="11658600" cy="525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57904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-6309" y="228600"/>
            <a:ext cx="121221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Bore Well Water Details</a:t>
            </a:r>
            <a:endParaRPr kumimoji="0" 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3374C88-89B6-459B-937A-CBAEF9C12FB4}"/>
              </a:ext>
            </a:extLst>
          </p:cNvPr>
          <p:cNvGraphicFramePr>
            <a:graphicFrameLocks/>
          </p:cNvGraphicFramePr>
          <p:nvPr/>
        </p:nvGraphicFramePr>
        <p:xfrm>
          <a:off x="310896" y="1005840"/>
          <a:ext cx="11567160" cy="5376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7491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C7F19-6504-1942-865D-4BCD4DC7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48E370F5-6523-66C2-CCB0-1D766EB23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09" y="228601"/>
            <a:ext cx="121221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Effluent Flow &amp; Parameters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645EB08-DC7C-C52E-9D7A-8A17340D078D}"/>
              </a:ext>
            </a:extLst>
          </p:cNvPr>
          <p:cNvGraphicFramePr>
            <a:graphicFrameLocks/>
          </p:cNvGraphicFramePr>
          <p:nvPr/>
        </p:nvGraphicFramePr>
        <p:xfrm>
          <a:off x="155448" y="1005840"/>
          <a:ext cx="11686032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79723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sky, city, outdoor, scene">
            <a:extLst>
              <a:ext uri="{FF2B5EF4-FFF2-40B4-BE49-F238E27FC236}">
                <a16:creationId xmlns:a16="http://schemas.microsoft.com/office/drawing/2014/main" id="{0FE5397A-BC5A-F185-E625-8FEB95E1CB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8" b="20158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5F3C05-9282-AB0B-AFF6-CA35D4745189}"/>
              </a:ext>
            </a:extLst>
          </p:cNvPr>
          <p:cNvSpPr/>
          <p:nvPr/>
        </p:nvSpPr>
        <p:spPr>
          <a:xfrm>
            <a:off x="0" y="-51371"/>
            <a:ext cx="12192000" cy="4850383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A1A78-4D66-A1AD-ACA7-456116E5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199998"/>
            <a:ext cx="1859491" cy="91179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A0946-8FE4-902F-20C0-586752C47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5750" y="2027237"/>
            <a:ext cx="6892925" cy="744538"/>
          </a:xfrm>
        </p:spPr>
        <p:txBody>
          <a:bodyPr/>
          <a:lstStyle/>
          <a:p>
            <a:r>
              <a:rPr lang="en-US" sz="5400" b="1">
                <a:solidFill>
                  <a:schemeClr val="bg1"/>
                </a:solidFill>
              </a:rPr>
              <a:t>Thank You!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2B2AA1-A992-58D5-85D3-79F42414D572}"/>
              </a:ext>
            </a:extLst>
          </p:cNvPr>
          <p:cNvCxnSpPr>
            <a:cxnSpLocks/>
          </p:cNvCxnSpPr>
          <p:nvPr/>
        </p:nvCxnSpPr>
        <p:spPr>
          <a:xfrm>
            <a:off x="6004053" y="5246214"/>
            <a:ext cx="0" cy="83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E3EC4B0-841D-345E-E163-9BEC2A1CB3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r="3866"/>
          <a:stretch/>
        </p:blipFill>
        <p:spPr>
          <a:xfrm>
            <a:off x="3428257" y="5284003"/>
            <a:ext cx="2121588" cy="8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8F996-3E60-BB2D-C52E-0C0D16CB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7772400" cy="609600"/>
          </a:xfrm>
        </p:spPr>
        <p:txBody>
          <a:bodyPr>
            <a:normAutofit/>
          </a:bodyPr>
          <a:lstStyle/>
          <a:p>
            <a:r>
              <a:rPr lang="en-US" dirty="0"/>
              <a:t>PoL Vs Recovery % </a:t>
            </a:r>
            <a:r>
              <a:rPr lang="en-US" sz="2800" dirty="0"/>
              <a:t>(</a:t>
            </a:r>
            <a:r>
              <a:rPr lang="en-US" dirty="0"/>
              <a:t>14.12.25 to 27.12.2025</a:t>
            </a:r>
            <a:r>
              <a:rPr lang="en-US" sz="2800" dirty="0"/>
              <a:t>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ED1CC-6E9A-E431-B884-8703795E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AF16054-602E-D6B0-48AD-FBE3F5023A50}"/>
              </a:ext>
            </a:extLst>
          </p:cNvPr>
          <p:cNvGraphicFramePr>
            <a:graphicFrameLocks/>
          </p:cNvGraphicFramePr>
          <p:nvPr/>
        </p:nvGraphicFramePr>
        <p:xfrm>
          <a:off x="128016" y="838200"/>
          <a:ext cx="11835384" cy="565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6883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D3DC58F-74A1-36CB-1D38-04CBB865D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610600" cy="609600"/>
          </a:xfrm>
        </p:spPr>
        <p:txBody>
          <a:bodyPr>
            <a:normAutofit/>
          </a:bodyPr>
          <a:lstStyle/>
          <a:p>
            <a:r>
              <a:rPr lang="en-US" dirty="0"/>
              <a:t>Historical Recovery Trend Vs Current (Last 6 years)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3FCDF-1AB2-19E1-46C4-39C44E88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4379" y="6249487"/>
            <a:ext cx="609600" cy="36512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ED8EB5F-D052-B61C-75D7-163CD7F11EF9}"/>
              </a:ext>
            </a:extLst>
          </p:cNvPr>
          <p:cNvGraphicFramePr>
            <a:graphicFrameLocks/>
          </p:cNvGraphicFramePr>
          <p:nvPr/>
        </p:nvGraphicFramePr>
        <p:xfrm>
          <a:off x="60960" y="1077412"/>
          <a:ext cx="12070080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3560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EB26C98-B027-541A-EF9B-4F115907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6858000" cy="609600"/>
          </a:xfrm>
        </p:spPr>
        <p:txBody>
          <a:bodyPr>
            <a:normAutofit/>
          </a:bodyPr>
          <a:lstStyle/>
          <a:p>
            <a:r>
              <a:rPr lang="en-US" dirty="0"/>
              <a:t>Indent Maturity (18.12.25 to 24.12.25)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77965-35CA-06FF-EA93-B2557036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B172EA-DAC3-9B73-0152-C60CC451177F}"/>
              </a:ext>
            </a:extLst>
          </p:cNvPr>
          <p:cNvGraphicFramePr>
            <a:graphicFrameLocks noGrp="1"/>
          </p:cNvGraphicFramePr>
          <p:nvPr/>
        </p:nvGraphicFramePr>
        <p:xfrm>
          <a:off x="24581" y="762000"/>
          <a:ext cx="11923776" cy="5928010"/>
        </p:xfrm>
        <a:graphic>
          <a:graphicData uri="http://schemas.openxmlformats.org/drawingml/2006/table">
            <a:tbl>
              <a:tblPr/>
              <a:tblGrid>
                <a:gridCol w="379459">
                  <a:extLst>
                    <a:ext uri="{9D8B030D-6E8A-4147-A177-3AD203B41FA5}">
                      <a16:colId xmlns:a16="http://schemas.microsoft.com/office/drawing/2014/main" val="821437425"/>
                    </a:ext>
                  </a:extLst>
                </a:gridCol>
                <a:gridCol w="1590810">
                  <a:extLst>
                    <a:ext uri="{9D8B030D-6E8A-4147-A177-3AD203B41FA5}">
                      <a16:colId xmlns:a16="http://schemas.microsoft.com/office/drawing/2014/main" val="1285910271"/>
                    </a:ext>
                  </a:extLst>
                </a:gridCol>
                <a:gridCol w="1357296">
                  <a:extLst>
                    <a:ext uri="{9D8B030D-6E8A-4147-A177-3AD203B41FA5}">
                      <a16:colId xmlns:a16="http://schemas.microsoft.com/office/drawing/2014/main" val="1272717884"/>
                    </a:ext>
                  </a:extLst>
                </a:gridCol>
                <a:gridCol w="758919">
                  <a:extLst>
                    <a:ext uri="{9D8B030D-6E8A-4147-A177-3AD203B41FA5}">
                      <a16:colId xmlns:a16="http://schemas.microsoft.com/office/drawing/2014/main" val="2314232349"/>
                    </a:ext>
                  </a:extLst>
                </a:gridCol>
                <a:gridCol w="864729">
                  <a:extLst>
                    <a:ext uri="{9D8B030D-6E8A-4147-A177-3AD203B41FA5}">
                      <a16:colId xmlns:a16="http://schemas.microsoft.com/office/drawing/2014/main" val="1201407984"/>
                    </a:ext>
                  </a:extLst>
                </a:gridCol>
                <a:gridCol w="1941080">
                  <a:extLst>
                    <a:ext uri="{9D8B030D-6E8A-4147-A177-3AD203B41FA5}">
                      <a16:colId xmlns:a16="http://schemas.microsoft.com/office/drawing/2014/main" val="2441993413"/>
                    </a:ext>
                  </a:extLst>
                </a:gridCol>
                <a:gridCol w="120406">
                  <a:extLst>
                    <a:ext uri="{9D8B030D-6E8A-4147-A177-3AD203B41FA5}">
                      <a16:colId xmlns:a16="http://schemas.microsoft.com/office/drawing/2014/main" val="1355123863"/>
                    </a:ext>
                  </a:extLst>
                </a:gridCol>
                <a:gridCol w="2003106">
                  <a:extLst>
                    <a:ext uri="{9D8B030D-6E8A-4147-A177-3AD203B41FA5}">
                      <a16:colId xmlns:a16="http://schemas.microsoft.com/office/drawing/2014/main" val="1266228957"/>
                    </a:ext>
                  </a:extLst>
                </a:gridCol>
                <a:gridCol w="1430270">
                  <a:extLst>
                    <a:ext uri="{9D8B030D-6E8A-4147-A177-3AD203B41FA5}">
                      <a16:colId xmlns:a16="http://schemas.microsoft.com/office/drawing/2014/main" val="4095864987"/>
                    </a:ext>
                  </a:extLst>
                </a:gridCol>
                <a:gridCol w="645810">
                  <a:extLst>
                    <a:ext uri="{9D8B030D-6E8A-4147-A177-3AD203B41FA5}">
                      <a16:colId xmlns:a16="http://schemas.microsoft.com/office/drawing/2014/main" val="1981274918"/>
                    </a:ext>
                  </a:extLst>
                </a:gridCol>
                <a:gridCol w="831891">
                  <a:extLst>
                    <a:ext uri="{9D8B030D-6E8A-4147-A177-3AD203B41FA5}">
                      <a16:colId xmlns:a16="http://schemas.microsoft.com/office/drawing/2014/main" val="3463861422"/>
                    </a:ext>
                  </a:extLst>
                </a:gridCol>
              </a:tblGrid>
              <a:tr h="461709">
                <a:tc gridSpan="6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Bottom 10 </a:t>
                      </a:r>
                      <a:r>
                        <a:rPr lang="en-IN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Centers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10 </a:t>
                      </a:r>
                      <a:r>
                        <a:rPr lang="en-IN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Centers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3799"/>
                  </a:ext>
                </a:extLst>
              </a:tr>
              <a:tr h="56453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CENTRE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SOCIETY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INDENT (QTL)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MATURITY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CENTRE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SOCIETY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INDENT (QTL)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MATURITY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15432"/>
                  </a:ext>
                </a:extLst>
              </a:tr>
              <a:tr h="55405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CHAHMALPUR (ARNI)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ARNIKHANA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Ratoon is over for few growers, Standing ratoon ~ 2200 </a:t>
                      </a:r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qtl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. Survey ongoing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JUNGLE MATERA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118.79%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731221"/>
                  </a:ext>
                </a:extLst>
              </a:tr>
              <a:tr h="40630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GATE (NANPARA)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NANPARA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54.56%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KATHOUTIYA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NANPARA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118.66%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895885"/>
                  </a:ext>
                </a:extLst>
              </a:tr>
              <a:tr h="40630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BETI SAHDEO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GATE (MAHMOODABAD)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MAHMOODABAD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118.47%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171572"/>
                  </a:ext>
                </a:extLst>
              </a:tr>
              <a:tr h="89523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CHAKDHA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63.79%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There are sugarcane fields on both banks of the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Ghaghra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River, but due to the poor condition of the roads, less sugarcane is being transported.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GATE(LMP)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LAKHIMPUR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118.23%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503339"/>
                  </a:ext>
                </a:extLst>
              </a:tr>
              <a:tr h="40630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RATANGANJ 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MAHMOODABAD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71.63%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Ratoon is over for few growers, Standing ratoon ~ 6000 </a:t>
                      </a:r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qtl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Survey ongoing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JALLAPUR MAHSI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HARGAON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116.22%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060297"/>
                  </a:ext>
                </a:extLst>
              </a:tr>
              <a:tr h="40630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BEHNANPURWA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DARAPUR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HARGAON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115.86%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514908"/>
                  </a:ext>
                </a:extLst>
              </a:tr>
              <a:tr h="40630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BELTUA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73.35%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AANVA (ARNI)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ARNIKHANA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115.81%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98250"/>
                  </a:ext>
                </a:extLst>
              </a:tr>
              <a:tr h="40630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MURI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MAHADEV /AMETHI - 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115.66%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510258"/>
                  </a:ext>
                </a:extLst>
              </a:tr>
              <a:tr h="40630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AMRITPUR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NANPARA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74.95%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Ratoon is over for few growers, Standing ratoon ~ 8000 </a:t>
                      </a:r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qtl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. Survey ongoing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KATKUSMA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LAKHIMPUR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115.30%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540893"/>
                  </a:ext>
                </a:extLst>
              </a:tr>
              <a:tr h="40630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KABIRAHA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75.06%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NAKAHA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LAKHIMPUR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115.13%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79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46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1F52-6DA7-C7E3-FFDF-551EA933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BD1702-8AF0-698C-621D-50E77D3B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10210800" cy="609600"/>
          </a:xfrm>
        </p:spPr>
        <p:txBody>
          <a:bodyPr>
            <a:noAutofit/>
          </a:bodyPr>
          <a:lstStyle/>
          <a:p>
            <a:r>
              <a:rPr lang="en-US" sz="2400" dirty="0"/>
              <a:t>Average Vehicle Holding time at Purchase Center </a:t>
            </a:r>
            <a:r>
              <a:rPr lang="en-US" sz="2000" dirty="0"/>
              <a:t>(14.12.25 to 20.12.25)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81123-29AF-8CC0-D982-5F9C1E6C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20F372-13EF-3ECE-F053-3E767DF01FBA}"/>
              </a:ext>
            </a:extLst>
          </p:cNvPr>
          <p:cNvGraphicFramePr>
            <a:graphicFrameLocks noGrp="1"/>
          </p:cNvGraphicFramePr>
          <p:nvPr/>
        </p:nvGraphicFramePr>
        <p:xfrm>
          <a:off x="146304" y="838199"/>
          <a:ext cx="11893297" cy="5654679"/>
        </p:xfrm>
        <a:graphic>
          <a:graphicData uri="http://schemas.openxmlformats.org/drawingml/2006/table">
            <a:tbl>
              <a:tblPr/>
              <a:tblGrid>
                <a:gridCol w="349356">
                  <a:extLst>
                    <a:ext uri="{9D8B030D-6E8A-4147-A177-3AD203B41FA5}">
                      <a16:colId xmlns:a16="http://schemas.microsoft.com/office/drawing/2014/main" val="1366411467"/>
                    </a:ext>
                  </a:extLst>
                </a:gridCol>
                <a:gridCol w="1579697">
                  <a:extLst>
                    <a:ext uri="{9D8B030D-6E8A-4147-A177-3AD203B41FA5}">
                      <a16:colId xmlns:a16="http://schemas.microsoft.com/office/drawing/2014/main" val="819870741"/>
                    </a:ext>
                  </a:extLst>
                </a:gridCol>
                <a:gridCol w="1173381">
                  <a:extLst>
                    <a:ext uri="{9D8B030D-6E8A-4147-A177-3AD203B41FA5}">
                      <a16:colId xmlns:a16="http://schemas.microsoft.com/office/drawing/2014/main" val="1479822392"/>
                    </a:ext>
                  </a:extLst>
                </a:gridCol>
                <a:gridCol w="535426">
                  <a:extLst>
                    <a:ext uri="{9D8B030D-6E8A-4147-A177-3AD203B41FA5}">
                      <a16:colId xmlns:a16="http://schemas.microsoft.com/office/drawing/2014/main" val="2320153879"/>
                    </a:ext>
                  </a:extLst>
                </a:gridCol>
                <a:gridCol w="580995">
                  <a:extLst>
                    <a:ext uri="{9D8B030D-6E8A-4147-A177-3AD203B41FA5}">
                      <a16:colId xmlns:a16="http://schemas.microsoft.com/office/drawing/2014/main" val="2865687505"/>
                    </a:ext>
                  </a:extLst>
                </a:gridCol>
                <a:gridCol w="816441">
                  <a:extLst>
                    <a:ext uri="{9D8B030D-6E8A-4147-A177-3AD203B41FA5}">
                      <a16:colId xmlns:a16="http://schemas.microsoft.com/office/drawing/2014/main" val="3428505897"/>
                    </a:ext>
                  </a:extLst>
                </a:gridCol>
                <a:gridCol w="2297385">
                  <a:extLst>
                    <a:ext uri="{9D8B030D-6E8A-4147-A177-3AD203B41FA5}">
                      <a16:colId xmlns:a16="http://schemas.microsoft.com/office/drawing/2014/main" val="379555812"/>
                    </a:ext>
                  </a:extLst>
                </a:gridCol>
                <a:gridCol w="136705">
                  <a:extLst>
                    <a:ext uri="{9D8B030D-6E8A-4147-A177-3AD203B41FA5}">
                      <a16:colId xmlns:a16="http://schemas.microsoft.com/office/drawing/2014/main" val="89909764"/>
                    </a:ext>
                  </a:extLst>
                </a:gridCol>
                <a:gridCol w="1549319">
                  <a:extLst>
                    <a:ext uri="{9D8B030D-6E8A-4147-A177-3AD203B41FA5}">
                      <a16:colId xmlns:a16="http://schemas.microsoft.com/office/drawing/2014/main" val="284472604"/>
                    </a:ext>
                  </a:extLst>
                </a:gridCol>
                <a:gridCol w="1078447">
                  <a:extLst>
                    <a:ext uri="{9D8B030D-6E8A-4147-A177-3AD203B41FA5}">
                      <a16:colId xmlns:a16="http://schemas.microsoft.com/office/drawing/2014/main" val="1226392590"/>
                    </a:ext>
                  </a:extLst>
                </a:gridCol>
                <a:gridCol w="489858">
                  <a:extLst>
                    <a:ext uri="{9D8B030D-6E8A-4147-A177-3AD203B41FA5}">
                      <a16:colId xmlns:a16="http://schemas.microsoft.com/office/drawing/2014/main" val="1965253701"/>
                    </a:ext>
                  </a:extLst>
                </a:gridCol>
                <a:gridCol w="531628">
                  <a:extLst>
                    <a:ext uri="{9D8B030D-6E8A-4147-A177-3AD203B41FA5}">
                      <a16:colId xmlns:a16="http://schemas.microsoft.com/office/drawing/2014/main" val="1490054511"/>
                    </a:ext>
                  </a:extLst>
                </a:gridCol>
                <a:gridCol w="774659">
                  <a:extLst>
                    <a:ext uri="{9D8B030D-6E8A-4147-A177-3AD203B41FA5}">
                      <a16:colId xmlns:a16="http://schemas.microsoft.com/office/drawing/2014/main" val="2228037528"/>
                    </a:ext>
                  </a:extLst>
                </a:gridCol>
              </a:tblGrid>
              <a:tr h="401515">
                <a:tc gridSpan="7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Bottom 10 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Centers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Top 10 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Centers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151376"/>
                  </a:ext>
                </a:extLst>
              </a:tr>
              <a:tr h="56881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S. 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CENTRE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SOCIETY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Time (Hrs)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Vehicles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Remark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CENTRE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SOCIETY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Time (Hrs)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Vehicles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127849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SEMARIA- 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8.03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The loader performs loading at this center during the second shift, but the pre-token is issued during the first shift. One loader works at 2 or 3 different centers.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MURI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LABOUR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0233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SISAIYA -I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7.73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CHAKDHA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LABOUR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297238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KATAULI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7.14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BOKARIYA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884058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URRA BAZAR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NANPARA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RAM NAGAR BAGAHA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843009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RATANGANJ III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MAHMOODABAD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6.88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LABOUR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Due to Less indent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DANDOORI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736210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LALJI PURVA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The loader performs loading at this center during the second shift, but the pre-token is issued during the first shift. One loader works at 2 or 3 different centers.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NAINAPUR-III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079915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AMETHI -II/PAHADIYAP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AANVA (ARNI)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ARNIKHANA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67568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GOORH -I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NANPARA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HARKHAPUR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NANPARA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342029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GHODSARIYA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ARNIKHANA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RATANGANJ 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MAHMOODABAD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LABOUR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99693"/>
                  </a:ext>
                </a:extLst>
              </a:tr>
              <a:tr h="46843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BETI SAHDEO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5.90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LABOUR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SEMRABAZAR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78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752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4665B-6BFF-F60B-8815-2FD8D67CB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6F9F2B-5921-5489-93E3-F602BA41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102870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Average Truck Holding Time at Purchase Centers </a:t>
            </a:r>
            <a:r>
              <a:rPr lang="en-US" sz="2000" dirty="0"/>
              <a:t>(14.12.25 to 20.12.25)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1181-0CAC-B033-4BAE-D65B56DD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9CD8DA-8E88-D184-F1A4-C15AFC58EDFE}"/>
              </a:ext>
            </a:extLst>
          </p:cNvPr>
          <p:cNvGraphicFramePr>
            <a:graphicFrameLocks noGrp="1"/>
          </p:cNvGraphicFramePr>
          <p:nvPr/>
        </p:nvGraphicFramePr>
        <p:xfrm>
          <a:off x="28977" y="823380"/>
          <a:ext cx="12134046" cy="5806020"/>
        </p:xfrm>
        <a:graphic>
          <a:graphicData uri="http://schemas.openxmlformats.org/drawingml/2006/table">
            <a:tbl>
              <a:tblPr/>
              <a:tblGrid>
                <a:gridCol w="411099">
                  <a:extLst>
                    <a:ext uri="{9D8B030D-6E8A-4147-A177-3AD203B41FA5}">
                      <a16:colId xmlns:a16="http://schemas.microsoft.com/office/drawing/2014/main" val="1307333502"/>
                    </a:ext>
                  </a:extLst>
                </a:gridCol>
                <a:gridCol w="1617324">
                  <a:extLst>
                    <a:ext uri="{9D8B030D-6E8A-4147-A177-3AD203B41FA5}">
                      <a16:colId xmlns:a16="http://schemas.microsoft.com/office/drawing/2014/main" val="1672868314"/>
                    </a:ext>
                  </a:extLst>
                </a:gridCol>
                <a:gridCol w="1247106">
                  <a:extLst>
                    <a:ext uri="{9D8B030D-6E8A-4147-A177-3AD203B41FA5}">
                      <a16:colId xmlns:a16="http://schemas.microsoft.com/office/drawing/2014/main" val="2957231581"/>
                    </a:ext>
                  </a:extLst>
                </a:gridCol>
                <a:gridCol w="689586">
                  <a:extLst>
                    <a:ext uri="{9D8B030D-6E8A-4147-A177-3AD203B41FA5}">
                      <a16:colId xmlns:a16="http://schemas.microsoft.com/office/drawing/2014/main" val="753644190"/>
                    </a:ext>
                  </a:extLst>
                </a:gridCol>
                <a:gridCol w="654108">
                  <a:extLst>
                    <a:ext uri="{9D8B030D-6E8A-4147-A177-3AD203B41FA5}">
                      <a16:colId xmlns:a16="http://schemas.microsoft.com/office/drawing/2014/main" val="19948108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83902228"/>
                    </a:ext>
                  </a:extLst>
                </a:gridCol>
                <a:gridCol w="1935829">
                  <a:extLst>
                    <a:ext uri="{9D8B030D-6E8A-4147-A177-3AD203B41FA5}">
                      <a16:colId xmlns:a16="http://schemas.microsoft.com/office/drawing/2014/main" val="157093803"/>
                    </a:ext>
                  </a:extLst>
                </a:gridCol>
                <a:gridCol w="132613">
                  <a:extLst>
                    <a:ext uri="{9D8B030D-6E8A-4147-A177-3AD203B41FA5}">
                      <a16:colId xmlns:a16="http://schemas.microsoft.com/office/drawing/2014/main" val="2804671881"/>
                    </a:ext>
                  </a:extLst>
                </a:gridCol>
                <a:gridCol w="1551566">
                  <a:extLst>
                    <a:ext uri="{9D8B030D-6E8A-4147-A177-3AD203B41FA5}">
                      <a16:colId xmlns:a16="http://schemas.microsoft.com/office/drawing/2014/main" val="3666657483"/>
                    </a:ext>
                  </a:extLst>
                </a:gridCol>
                <a:gridCol w="928287">
                  <a:extLst>
                    <a:ext uri="{9D8B030D-6E8A-4147-A177-3AD203B41FA5}">
                      <a16:colId xmlns:a16="http://schemas.microsoft.com/office/drawing/2014/main" val="4054792889"/>
                    </a:ext>
                  </a:extLst>
                </a:gridCol>
                <a:gridCol w="689586">
                  <a:extLst>
                    <a:ext uri="{9D8B030D-6E8A-4147-A177-3AD203B41FA5}">
                      <a16:colId xmlns:a16="http://schemas.microsoft.com/office/drawing/2014/main" val="3846431087"/>
                    </a:ext>
                  </a:extLst>
                </a:gridCol>
                <a:gridCol w="450883">
                  <a:extLst>
                    <a:ext uri="{9D8B030D-6E8A-4147-A177-3AD203B41FA5}">
                      <a16:colId xmlns:a16="http://schemas.microsoft.com/office/drawing/2014/main" val="750138324"/>
                    </a:ext>
                  </a:extLst>
                </a:gridCol>
                <a:gridCol w="835459">
                  <a:extLst>
                    <a:ext uri="{9D8B030D-6E8A-4147-A177-3AD203B41FA5}">
                      <a16:colId xmlns:a16="http://schemas.microsoft.com/office/drawing/2014/main" val="2706670874"/>
                    </a:ext>
                  </a:extLst>
                </a:gridCol>
              </a:tblGrid>
              <a:tr h="366990">
                <a:tc gridSpan="7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Bottom 10 Centers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Top 10 Centers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15449"/>
                  </a:ext>
                </a:extLst>
              </a:tr>
              <a:tr h="56271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S. 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CENTRE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SOCIETY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HOLDING TIME (HR)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TRIPS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Remark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CENTRE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SOCIETY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HOLDING TIME (HR)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TRIPS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322962"/>
                  </a:ext>
                </a:extLst>
              </a:tr>
              <a:tr h="56271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TIKOUNA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ARNIKHANA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11.59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The weighment clerk at the center recorded a weight for the trolley/bullock cart that was greater than the weight of the truck it was loaded onto.  The same truck number was then recorded on the remaining trolley/bullock cart's gross weight slip, which was weighed the following day. This caused the truck with that same number to arrive late the next day.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LALJI PURVA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59505"/>
                  </a:ext>
                </a:extLst>
              </a:tr>
              <a:tr h="84407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AMETHI -II/PAHADIYAP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11.07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MANGAUDHIYA-III RAJ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NANPARA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41190"/>
                  </a:ext>
                </a:extLst>
              </a:tr>
              <a:tr h="56271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MARSANDA -I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HARGAON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LABOUR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DHAURAHARA 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38466"/>
                  </a:ext>
                </a:extLst>
              </a:tr>
              <a:tr h="56271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BELWA PURWA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KIRATIPURVA - III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963105"/>
                  </a:ext>
                </a:extLst>
              </a:tr>
              <a:tr h="28135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NARENDRA NAGAR BELI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BOKARIYA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034291"/>
                  </a:ext>
                </a:extLst>
              </a:tr>
              <a:tr h="56271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SAKETHU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LAKHIMPUR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5.18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MAHADEV /AMETHI - 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91594"/>
                  </a:ext>
                </a:extLst>
              </a:tr>
              <a:tr h="56271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KHAJUHABAZAR III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TAPARPURWA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949660"/>
                  </a:ext>
                </a:extLst>
              </a:tr>
              <a:tr h="28135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SHAHPUR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HARGAON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4.88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SHEKHPUR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65808"/>
                  </a:ext>
                </a:extLst>
              </a:tr>
              <a:tr h="28135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SIKATIHA CHAPKAHA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HAUKANA MATERA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15636"/>
                  </a:ext>
                </a:extLst>
              </a:tr>
              <a:tr h="37456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RATANGANJ 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MAHMOODABAD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PACHGHARA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LOADER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038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34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D9DEC-E0F7-0D40-AE25-CD672E65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7A8C7F-DC60-B2B0-323F-9BD70547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982200" cy="609600"/>
          </a:xfrm>
        </p:spPr>
        <p:txBody>
          <a:bodyPr>
            <a:normAutofit/>
          </a:bodyPr>
          <a:lstStyle/>
          <a:p>
            <a:r>
              <a:rPr lang="en-US" dirty="0"/>
              <a:t>Zone wise Target V/S Cane supply 2025-26 up 27.12.2025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27DD-0C8D-6B9E-87EF-FA436DEB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B205AA-6AB2-957C-297A-8A1218D9BC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838200"/>
          <a:ext cx="11887201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496390" imgH="4829155" progId="Excel.Sheet.12">
                  <p:link updateAutomatic="1"/>
                </p:oleObj>
              </mc:Choice>
              <mc:Fallback>
                <p:oleObj name="Worksheet" r:id="rId2" imgW="8496390" imgH="4829155" progId="Excel.Sheet.12">
                  <p:link updateAutomatic="1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DB205AA-6AB2-957C-297A-8A1218D9BC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" y="838200"/>
                        <a:ext cx="11887201" cy="565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2216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D6CA1AF-EBDF-36C3-B7A5-0C9FAB77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92" y="60326"/>
            <a:ext cx="9587508" cy="609600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Society Wise Indent And Supply (21.12.2025 to 27.12.25)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40554-8F53-1E1D-6BF0-CDFB1341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4EE57D-5C69-B5C0-4CAE-650B14AD9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92" y="914399"/>
          <a:ext cx="12002770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924697" imgH="2857420" progId="Excel.Sheet.12">
                  <p:link updateAutomatic="1"/>
                </p:oleObj>
              </mc:Choice>
              <mc:Fallback>
                <p:oleObj name="Worksheet" r:id="rId2" imgW="6924697" imgH="2857420" progId="Excel.Sheet.12">
                  <p:link updateAutomatic="1"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4EE57D-5C69-B5C0-4CAE-650B14AD93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892" y="914399"/>
                        <a:ext cx="12002770" cy="557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35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653E3-085B-8B09-D117-F953FFE3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47EB7-7351-9962-C310-7B2520D9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F20D52-E632-96C7-CC68-E7D2FB18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906000" cy="609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Reason for failure of indent from 10.12.2025 to 16.12.2025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841EC50-490D-C253-CE86-A68BABAF0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38199"/>
          <a:ext cx="11811000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344092" imgH="4267134" progId="Excel.Sheet.12">
                  <p:link updateAutomatic="1"/>
                </p:oleObj>
              </mc:Choice>
              <mc:Fallback>
                <p:oleObj name="Worksheet" r:id="rId2" imgW="9344092" imgH="4267134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841EC50-490D-C253-CE86-A68BABAF0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38199"/>
                        <a:ext cx="11811000" cy="565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23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0AF7-50A1-756F-341A-669C79C5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45F41-BC92-3399-CEFC-63240FC5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35954-5AFE-AFAC-F0B2-5164BDA8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906000" cy="609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Society &amp; village wise higher indent failure details 10.12.25 to 16.12.25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ACEECB2-F6B1-A298-58B7-EF926A412C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685800"/>
          <a:ext cx="117348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963016" imgH="10343991" progId="Excel.Sheet.12">
                  <p:link updateAutomatic="1"/>
                </p:oleObj>
              </mc:Choice>
              <mc:Fallback>
                <p:oleObj name="Worksheet" r:id="rId2" imgW="9963016" imgH="10343991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ACEECB2-F6B1-A298-58B7-EF926A412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685800"/>
                        <a:ext cx="117348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617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C96C46-0797-15A8-B398-64AD25A66D14}"/>
              </a:ext>
            </a:extLst>
          </p:cNvPr>
          <p:cNvSpPr txBox="1"/>
          <p:nvPr/>
        </p:nvSpPr>
        <p:spPr>
          <a:xfrm>
            <a:off x="228601" y="267930"/>
            <a:ext cx="6169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Production &amp; Sales (Budget vs Actual)</a:t>
            </a:r>
            <a:endParaRPr lang="en-IN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82A96D-8793-8AF5-1CD7-1D07A5633457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4093028"/>
          <a:ext cx="11146972" cy="276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263">
                  <a:extLst>
                    <a:ext uri="{9D8B030D-6E8A-4147-A177-3AD203B41FA5}">
                      <a16:colId xmlns:a16="http://schemas.microsoft.com/office/drawing/2014/main" val="495767840"/>
                    </a:ext>
                  </a:extLst>
                </a:gridCol>
                <a:gridCol w="1593881">
                  <a:extLst>
                    <a:ext uri="{9D8B030D-6E8A-4147-A177-3AD203B41FA5}">
                      <a16:colId xmlns:a16="http://schemas.microsoft.com/office/drawing/2014/main" val="415532305"/>
                    </a:ext>
                  </a:extLst>
                </a:gridCol>
                <a:gridCol w="1483307">
                  <a:extLst>
                    <a:ext uri="{9D8B030D-6E8A-4147-A177-3AD203B41FA5}">
                      <a16:colId xmlns:a16="http://schemas.microsoft.com/office/drawing/2014/main" val="2499440648"/>
                    </a:ext>
                  </a:extLst>
                </a:gridCol>
                <a:gridCol w="1641912">
                  <a:extLst>
                    <a:ext uri="{9D8B030D-6E8A-4147-A177-3AD203B41FA5}">
                      <a16:colId xmlns:a16="http://schemas.microsoft.com/office/drawing/2014/main" val="3893166795"/>
                    </a:ext>
                  </a:extLst>
                </a:gridCol>
                <a:gridCol w="1487015">
                  <a:extLst>
                    <a:ext uri="{9D8B030D-6E8A-4147-A177-3AD203B41FA5}">
                      <a16:colId xmlns:a16="http://schemas.microsoft.com/office/drawing/2014/main" val="620658925"/>
                    </a:ext>
                  </a:extLst>
                </a:gridCol>
                <a:gridCol w="1670671">
                  <a:extLst>
                    <a:ext uri="{9D8B030D-6E8A-4147-A177-3AD203B41FA5}">
                      <a16:colId xmlns:a16="http://schemas.microsoft.com/office/drawing/2014/main" val="3259912235"/>
                    </a:ext>
                  </a:extLst>
                </a:gridCol>
                <a:gridCol w="1493923">
                  <a:extLst>
                    <a:ext uri="{9D8B030D-6E8A-4147-A177-3AD203B41FA5}">
                      <a16:colId xmlns:a16="http://schemas.microsoft.com/office/drawing/2014/main" val="1422001024"/>
                    </a:ext>
                  </a:extLst>
                </a:gridCol>
              </a:tblGrid>
              <a:tr h="481108">
                <a:tc gridSpan="7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002060"/>
                          </a:solidFill>
                        </a:rPr>
                        <a:t>Sales (F.Y.2025-26)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779603"/>
                  </a:ext>
                </a:extLst>
              </a:tr>
              <a:tr h="472135">
                <a:tc rowSpan="2"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Particulars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Current Month (Dec 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Last Month (Nov,25)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YTD Till Last Month (Up to Nov,25)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99469"/>
                  </a:ext>
                </a:extLst>
              </a:tr>
              <a:tr h="68156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Actual till 27</a:t>
                      </a:r>
                      <a:r>
                        <a:rPr lang="en-IN" sz="1400" b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 Dec, 25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52628"/>
                  </a:ext>
                </a:extLst>
              </a:tr>
              <a:tr h="400922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Sugar (LQ)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0.96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1.00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9.69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9.48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8949"/>
                  </a:ext>
                </a:extLst>
              </a:tr>
              <a:tr h="400922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Power (LU)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165.81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146.10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160.46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163.03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217.03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215.11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2617"/>
                  </a:ext>
                </a:extLst>
              </a:tr>
              <a:tr h="32831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Ethanol (LL)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37.20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33.27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36.00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34.75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235.71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231.79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1913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F20C98-7C8B-2A74-CE12-1C886307850B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639148"/>
          <a:ext cx="11146971" cy="323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771">
                  <a:extLst>
                    <a:ext uri="{9D8B030D-6E8A-4147-A177-3AD203B41FA5}">
                      <a16:colId xmlns:a16="http://schemas.microsoft.com/office/drawing/2014/main" val="495767840"/>
                    </a:ext>
                  </a:extLst>
                </a:gridCol>
                <a:gridCol w="1538098">
                  <a:extLst>
                    <a:ext uri="{9D8B030D-6E8A-4147-A177-3AD203B41FA5}">
                      <a16:colId xmlns:a16="http://schemas.microsoft.com/office/drawing/2014/main" val="415532305"/>
                    </a:ext>
                  </a:extLst>
                </a:gridCol>
                <a:gridCol w="1625989">
                  <a:extLst>
                    <a:ext uri="{9D8B030D-6E8A-4147-A177-3AD203B41FA5}">
                      <a16:colId xmlns:a16="http://schemas.microsoft.com/office/drawing/2014/main" val="2499440648"/>
                    </a:ext>
                  </a:extLst>
                </a:gridCol>
                <a:gridCol w="1549084">
                  <a:extLst>
                    <a:ext uri="{9D8B030D-6E8A-4147-A177-3AD203B41FA5}">
                      <a16:colId xmlns:a16="http://schemas.microsoft.com/office/drawing/2014/main" val="3893166795"/>
                    </a:ext>
                  </a:extLst>
                </a:gridCol>
                <a:gridCol w="1483165">
                  <a:extLst>
                    <a:ext uri="{9D8B030D-6E8A-4147-A177-3AD203B41FA5}">
                      <a16:colId xmlns:a16="http://schemas.microsoft.com/office/drawing/2014/main" val="620658925"/>
                    </a:ext>
                  </a:extLst>
                </a:gridCol>
                <a:gridCol w="1669935">
                  <a:extLst>
                    <a:ext uri="{9D8B030D-6E8A-4147-A177-3AD203B41FA5}">
                      <a16:colId xmlns:a16="http://schemas.microsoft.com/office/drawing/2014/main" val="3259912235"/>
                    </a:ext>
                  </a:extLst>
                </a:gridCol>
                <a:gridCol w="1478929">
                  <a:extLst>
                    <a:ext uri="{9D8B030D-6E8A-4147-A177-3AD203B41FA5}">
                      <a16:colId xmlns:a16="http://schemas.microsoft.com/office/drawing/2014/main" val="1422001024"/>
                    </a:ext>
                  </a:extLst>
                </a:gridCol>
              </a:tblGrid>
              <a:tr h="551882">
                <a:tc gridSpan="7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002060"/>
                          </a:solidFill>
                        </a:rPr>
                        <a:t>Production (F.Y. 2025-26)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779603"/>
                  </a:ext>
                </a:extLst>
              </a:tr>
              <a:tr h="636776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Particulars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Current Month (Dec,25)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Last Month (Nov,25)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YTD Till Last Month (Up to Nov,25)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99469"/>
                  </a:ext>
                </a:extLst>
              </a:tr>
              <a:tr h="77044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Actual-till  27</a:t>
                      </a:r>
                      <a:r>
                        <a:rPr lang="en-IN" sz="1400" b="1" baseline="30000" dirty="0">
                          <a:solidFill>
                            <a:schemeClr val="tx1"/>
                          </a:solidFill>
                        </a:rPr>
                        <a:t>th </a:t>
                      </a:r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Dec, 25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52628"/>
                  </a:ext>
                </a:extLst>
              </a:tr>
              <a:tr h="45320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Sugar (LQ)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2.73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 2.52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2.53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2.50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2.86</a:t>
                      </a:r>
                      <a:endParaRPr lang="en-I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2.62</a:t>
                      </a:r>
                      <a:endParaRPr lang="en-I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8949"/>
                  </a:ext>
                </a:extLst>
              </a:tr>
              <a:tr h="45320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Power (LU)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281.23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249.92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272.16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277.37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478.10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460.39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2617"/>
                  </a:ext>
                </a:extLst>
              </a:tr>
              <a:tr h="37064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Ethanol (LL)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37.20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31.54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36.00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35.80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235.71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232.43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69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0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CEA3AF-1B4A-B206-F663-5CA7B5AD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E11A1-212C-695D-C4C1-2316CAC1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609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Reasons for indent failure details 10.12.25 to 16.12.25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29F2EA-BA34-901E-A5E6-76F75FE0FE31}"/>
              </a:ext>
            </a:extLst>
          </p:cNvPr>
          <p:cNvGraphicFramePr>
            <a:graphicFrameLocks/>
          </p:cNvGraphicFramePr>
          <p:nvPr/>
        </p:nvGraphicFramePr>
        <p:xfrm>
          <a:off x="152400" y="990600"/>
          <a:ext cx="11125200" cy="5502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077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CE0A-0EB4-F43B-E66F-DE247C7B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1D5C9CE-5BA5-8BA8-ADB0-C5B05897C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753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Comparative Pol in Cane of Neighboring Sugar Factories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(27.12.25)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9FFFC-3628-74A5-9972-2A702812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3C4143B-7E39-420D-55E3-38B46FADFEB1}"/>
              </a:ext>
            </a:extLst>
          </p:cNvPr>
          <p:cNvGraphicFramePr>
            <a:graphicFrameLocks/>
          </p:cNvGraphicFramePr>
          <p:nvPr/>
        </p:nvGraphicFramePr>
        <p:xfrm>
          <a:off x="304800" y="838200"/>
          <a:ext cx="11658600" cy="565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435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705E5-A807-AD02-752D-F4EA91DC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DD10503-9A91-6557-4E2B-65CC8A57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753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Society wise new member register 2025-26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89A04-FF6C-1C26-45FC-F2A52051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5DC208-A11D-77B4-FE01-28CDE3EFF29C}"/>
              </a:ext>
            </a:extLst>
          </p:cNvPr>
          <p:cNvGraphicFramePr>
            <a:graphicFrameLocks noGrp="1"/>
          </p:cNvGraphicFramePr>
          <p:nvPr/>
        </p:nvGraphicFramePr>
        <p:xfrm>
          <a:off x="266699" y="988141"/>
          <a:ext cx="11286723" cy="5502276"/>
        </p:xfrm>
        <a:graphic>
          <a:graphicData uri="http://schemas.openxmlformats.org/drawingml/2006/table">
            <a:tbl>
              <a:tblPr/>
              <a:tblGrid>
                <a:gridCol w="2704879">
                  <a:extLst>
                    <a:ext uri="{9D8B030D-6E8A-4147-A177-3AD203B41FA5}">
                      <a16:colId xmlns:a16="http://schemas.microsoft.com/office/drawing/2014/main" val="915293374"/>
                    </a:ext>
                  </a:extLst>
                </a:gridCol>
                <a:gridCol w="4819603">
                  <a:extLst>
                    <a:ext uri="{9D8B030D-6E8A-4147-A177-3AD203B41FA5}">
                      <a16:colId xmlns:a16="http://schemas.microsoft.com/office/drawing/2014/main" val="1787280127"/>
                    </a:ext>
                  </a:extLst>
                </a:gridCol>
                <a:gridCol w="3762241">
                  <a:extLst>
                    <a:ext uri="{9D8B030D-6E8A-4147-A177-3AD203B41FA5}">
                      <a16:colId xmlns:a16="http://schemas.microsoft.com/office/drawing/2014/main" val="2788091946"/>
                    </a:ext>
                  </a:extLst>
                </a:gridCol>
              </a:tblGrid>
              <a:tr h="6113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Society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member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005766"/>
                  </a:ext>
                </a:extLst>
              </a:tr>
              <a:tr h="6113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880962"/>
                  </a:ext>
                </a:extLst>
              </a:tr>
              <a:tr h="6113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NANPARA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639623"/>
                  </a:ext>
                </a:extLst>
              </a:tr>
              <a:tr h="6113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LAKHIMPUR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878196"/>
                  </a:ext>
                </a:extLst>
              </a:tr>
              <a:tr h="6113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HARGAON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201815"/>
                  </a:ext>
                </a:extLst>
              </a:tr>
              <a:tr h="6113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ARNIKHANA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164132"/>
                  </a:ext>
                </a:extLst>
              </a:tr>
              <a:tr h="6113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31106"/>
                  </a:ext>
                </a:extLst>
              </a:tr>
              <a:tr h="6113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MAHMOODABAD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532794"/>
                  </a:ext>
                </a:extLst>
              </a:tr>
              <a:tr h="6113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68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772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11A4687-504C-5315-21AC-2C5B57F0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067800" cy="609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CANE LOADER PERFORMANCE (21.12.25 to 27.12.25)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86EAD-DABA-6AAA-E373-F5B0C85D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46EDC2-AB88-F9CD-6F1F-3C13DC46745A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936302"/>
          <a:ext cx="6019801" cy="533329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09562">
                  <a:extLst>
                    <a:ext uri="{9D8B030D-6E8A-4147-A177-3AD203B41FA5}">
                      <a16:colId xmlns:a16="http://schemas.microsoft.com/office/drawing/2014/main" val="2171263803"/>
                    </a:ext>
                  </a:extLst>
                </a:gridCol>
                <a:gridCol w="799429">
                  <a:extLst>
                    <a:ext uri="{9D8B030D-6E8A-4147-A177-3AD203B41FA5}">
                      <a16:colId xmlns:a16="http://schemas.microsoft.com/office/drawing/2014/main" val="3524523146"/>
                    </a:ext>
                  </a:extLst>
                </a:gridCol>
                <a:gridCol w="799429">
                  <a:extLst>
                    <a:ext uri="{9D8B030D-6E8A-4147-A177-3AD203B41FA5}">
                      <a16:colId xmlns:a16="http://schemas.microsoft.com/office/drawing/2014/main" val="788019174"/>
                    </a:ext>
                  </a:extLst>
                </a:gridCol>
                <a:gridCol w="2911381">
                  <a:extLst>
                    <a:ext uri="{9D8B030D-6E8A-4147-A177-3AD203B41FA5}">
                      <a16:colId xmlns:a16="http://schemas.microsoft.com/office/drawing/2014/main" val="3432422545"/>
                    </a:ext>
                  </a:extLst>
                </a:gridCol>
              </a:tblGrid>
              <a:tr h="76143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 dirty="0">
                          <a:latin typeface="Aptos" panose="020B0004020202020204" pitchFamily="34" charset="0"/>
                        </a:rPr>
                        <a:t>Category of Issue</a:t>
                      </a:r>
                      <a:endParaRPr lang="en-US" sz="1400" dirty="0">
                        <a:latin typeface="Aptos" panose="020B0004020202020204" pitchFamily="34" charset="0"/>
                      </a:endParaRPr>
                    </a:p>
                  </a:txBody>
                  <a:tcPr marL="73751" marR="73751" marT="36876" marB="368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 dirty="0">
                          <a:latin typeface="Aptos" panose="020B0004020202020204" pitchFamily="34" charset="0"/>
                        </a:rPr>
                        <a:t>No. of Cases</a:t>
                      </a:r>
                      <a:endParaRPr lang="en-US" sz="1400" dirty="0">
                        <a:latin typeface="Aptos" panose="020B0004020202020204" pitchFamily="34" charset="0"/>
                      </a:endParaRPr>
                    </a:p>
                  </a:txBody>
                  <a:tcPr marL="73751" marR="73751" marT="36876" marB="368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 dirty="0">
                          <a:latin typeface="Aptos" panose="020B0004020202020204" pitchFamily="34" charset="0"/>
                        </a:rPr>
                        <a:t>% of Total</a:t>
                      </a:r>
                      <a:endParaRPr lang="en-US" sz="1400" dirty="0">
                        <a:latin typeface="Aptos" panose="020B0004020202020204" pitchFamily="34" charset="0"/>
                      </a:endParaRPr>
                    </a:p>
                  </a:txBody>
                  <a:tcPr marL="73751" marR="73751" marT="36876" marB="368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 dirty="0">
                          <a:latin typeface="Aptos" panose="020B0004020202020204" pitchFamily="34" charset="0"/>
                        </a:rPr>
                        <a:t>Remarks</a:t>
                      </a:r>
                      <a:endParaRPr lang="en-US" sz="1400" dirty="0">
                        <a:latin typeface="Aptos" panose="020B0004020202020204" pitchFamily="34" charset="0"/>
                      </a:endParaRPr>
                    </a:p>
                  </a:txBody>
                  <a:tcPr marL="73751" marR="73751" marT="36876" marB="368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11675"/>
                  </a:ext>
                </a:extLst>
              </a:tr>
              <a:tr h="62840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Pressure Pipe Burst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Frequent issue; typically repaired within the same day or by early next morning.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790058"/>
                  </a:ext>
                </a:extLst>
              </a:tr>
              <a:tr h="62840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Clutch Plate Broken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Significant downtime; repairs often extend into the following day.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60676"/>
                  </a:ext>
                </a:extLst>
              </a:tr>
              <a:tr h="52459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Panja Broken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Generally resolved on the same day the issue occurs.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081558"/>
                  </a:ext>
                </a:extLst>
              </a:tr>
              <a:tr h="52459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Pressure Pump Broken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High downtime (over 13 hours) requiring pump replacement.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93681"/>
                  </a:ext>
                </a:extLst>
              </a:tr>
              <a:tr h="52459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Tractor Wheel Broken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Significant delay (over 16 hours) before loading resumed.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26131"/>
                  </a:ext>
                </a:extLst>
              </a:tr>
              <a:tr h="52459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Coupling Broken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Caused the longest single delay recorded (23 hours).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26581"/>
                  </a:ext>
                </a:extLst>
              </a:tr>
              <a:tr h="77964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Miscellaneous (Bush, Angle, Spindle)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Individual instances of structural or mechanical failures.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8508"/>
                  </a:ext>
                </a:extLst>
              </a:tr>
              <a:tr h="415816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Total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9525" marR="857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170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1CF783-EFA3-1A97-5A9A-D3BFB6359A8D}"/>
              </a:ext>
            </a:extLst>
          </p:cNvPr>
          <p:cNvGraphicFramePr>
            <a:graphicFrameLocks noGrp="1"/>
          </p:cNvGraphicFramePr>
          <p:nvPr/>
        </p:nvGraphicFramePr>
        <p:xfrm>
          <a:off x="6499394" y="1586914"/>
          <a:ext cx="5334000" cy="359468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98470">
                  <a:extLst>
                    <a:ext uri="{9D8B030D-6E8A-4147-A177-3AD203B41FA5}">
                      <a16:colId xmlns:a16="http://schemas.microsoft.com/office/drawing/2014/main" val="3926435524"/>
                    </a:ext>
                  </a:extLst>
                </a:gridCol>
                <a:gridCol w="2635530">
                  <a:extLst>
                    <a:ext uri="{9D8B030D-6E8A-4147-A177-3AD203B41FA5}">
                      <a16:colId xmlns:a16="http://schemas.microsoft.com/office/drawing/2014/main" val="2782554349"/>
                    </a:ext>
                  </a:extLst>
                </a:gridCol>
              </a:tblGrid>
              <a:tr h="8166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1" dirty="0">
                          <a:latin typeface="Aptos" panose="020B0004020202020204" pitchFamily="34" charset="0"/>
                        </a:rPr>
                        <a:t>Center</a:t>
                      </a:r>
                      <a:endParaRPr lang="en-US" sz="18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1" dirty="0">
                          <a:latin typeface="Aptos" panose="020B0004020202020204" pitchFamily="34" charset="0"/>
                        </a:rPr>
                        <a:t>Downtime</a:t>
                      </a:r>
                      <a:endParaRPr lang="en-US" sz="18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95748"/>
                  </a:ext>
                </a:extLst>
              </a:tr>
              <a:tr h="555613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1" i="0" u="none" strike="noStrike" dirty="0" err="1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Manghaudiya</a:t>
                      </a:r>
                      <a:r>
                        <a:rPr lang="en-IN" sz="18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 3rd &amp; 4th</a:t>
                      </a: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23 hr</a:t>
                      </a: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31884"/>
                  </a:ext>
                </a:extLst>
              </a:tr>
              <a:tr h="555613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1" i="0" u="none" strike="noStrike" dirty="0" err="1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Khajuha</a:t>
                      </a:r>
                      <a:r>
                        <a:rPr lang="en-IN" sz="18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 bazar 1st</a:t>
                      </a: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16 hr 30 min</a:t>
                      </a: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200518"/>
                  </a:ext>
                </a:extLst>
              </a:tr>
              <a:tr h="555613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1" i="0" u="none" strike="noStrike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Kairatipurwa 1st</a:t>
                      </a: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13 hr 17 min</a:t>
                      </a: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02498"/>
                  </a:ext>
                </a:extLst>
              </a:tr>
              <a:tr h="555613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1" i="0" u="none" strike="noStrike" dirty="0" err="1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Sahjani</a:t>
                      </a:r>
                      <a:endParaRPr lang="en-IN" sz="1800" b="1" i="0" u="none" strike="noStrike" dirty="0">
                        <a:solidFill>
                          <a:srgbClr val="1F1F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12 hr 50 min</a:t>
                      </a: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120360"/>
                  </a:ext>
                </a:extLst>
              </a:tr>
              <a:tr h="555613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1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Nakha 3rd</a:t>
                      </a: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9 hr</a:t>
                      </a:r>
                    </a:p>
                  </a:txBody>
                  <a:tcPr marL="9525" marR="857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0283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2350D6-EFDC-9BAB-9698-7D26DC6810BD}"/>
              </a:ext>
            </a:extLst>
          </p:cNvPr>
          <p:cNvSpPr txBox="1"/>
          <p:nvPr/>
        </p:nvSpPr>
        <p:spPr>
          <a:xfrm>
            <a:off x="7620000" y="1156838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High downtime centers</a:t>
            </a:r>
          </a:p>
        </p:txBody>
      </p:sp>
    </p:spTree>
    <p:extLst>
      <p:ext uri="{BB962C8B-B14F-4D97-AF65-F5344CB8AC3E}">
        <p14:creationId xmlns:p14="http://schemas.microsoft.com/office/powerpoint/2010/main" val="195747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65D6A-40CA-A08A-1E5A-1E966B667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F0C4A5-FEB1-7CA3-0EE0-5F9A9A28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7DEB56-E67E-CC03-BC21-5D19AD4B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077200" cy="609600"/>
          </a:xfrm>
        </p:spPr>
        <p:txBody>
          <a:bodyPr>
            <a:normAutofit/>
          </a:bodyPr>
          <a:lstStyle/>
          <a:p>
            <a:r>
              <a:rPr lang="en-US" dirty="0"/>
              <a:t>Yield Assessment(Ratoon) – 01 Nov to 27 Dec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65BE5-B07E-3F44-D4AA-6820AC7D2D35}"/>
              </a:ext>
            </a:extLst>
          </p:cNvPr>
          <p:cNvSpPr txBox="1"/>
          <p:nvPr/>
        </p:nvSpPr>
        <p:spPr>
          <a:xfrm>
            <a:off x="457200" y="838200"/>
            <a:ext cx="7772400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Overall Average Yield: 542.93 q/ha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Total Plots Assessed: 1319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Yield dispersion is significant, ranging from ~381 q/ha to ~687 q/ha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F08D7F-E13C-95CA-2FFA-42CB8033518F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2006262"/>
          <a:ext cx="6248399" cy="4486610"/>
        </p:xfrm>
        <a:graphic>
          <a:graphicData uri="http://schemas.openxmlformats.org/drawingml/2006/table">
            <a:tbl>
              <a:tblPr/>
              <a:tblGrid>
                <a:gridCol w="769276">
                  <a:extLst>
                    <a:ext uri="{9D8B030D-6E8A-4147-A177-3AD203B41FA5}">
                      <a16:colId xmlns:a16="http://schemas.microsoft.com/office/drawing/2014/main" val="2103861640"/>
                    </a:ext>
                  </a:extLst>
                </a:gridCol>
                <a:gridCol w="2323525">
                  <a:extLst>
                    <a:ext uri="{9D8B030D-6E8A-4147-A177-3AD203B41FA5}">
                      <a16:colId xmlns:a16="http://schemas.microsoft.com/office/drawing/2014/main" val="3511676645"/>
                    </a:ext>
                  </a:extLst>
                </a:gridCol>
                <a:gridCol w="1444353">
                  <a:extLst>
                    <a:ext uri="{9D8B030D-6E8A-4147-A177-3AD203B41FA5}">
                      <a16:colId xmlns:a16="http://schemas.microsoft.com/office/drawing/2014/main" val="1924804491"/>
                    </a:ext>
                  </a:extLst>
                </a:gridCol>
                <a:gridCol w="1711245">
                  <a:extLst>
                    <a:ext uri="{9D8B030D-6E8A-4147-A177-3AD203B41FA5}">
                      <a16:colId xmlns:a16="http://schemas.microsoft.com/office/drawing/2014/main" val="3503687206"/>
                    </a:ext>
                  </a:extLst>
                </a:gridCol>
              </a:tblGrid>
              <a:tr h="8052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Society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plot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Avg. Yield (QTL /Hec)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026009"/>
                  </a:ext>
                </a:extLst>
              </a:tr>
              <a:tr h="4601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BELRAYAN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54718"/>
                  </a:ext>
                </a:extLst>
              </a:tr>
              <a:tr h="4601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22246"/>
                  </a:ext>
                </a:extLst>
              </a:tr>
              <a:tr h="4601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NANPARA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147556"/>
                  </a:ext>
                </a:extLst>
              </a:tr>
              <a:tr h="4601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MAHMOODABAD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353004"/>
                  </a:ext>
                </a:extLst>
              </a:tr>
              <a:tr h="4601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HARGAON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073479"/>
                  </a:ext>
                </a:extLst>
              </a:tr>
              <a:tr h="4601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ARNIKHANA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156795"/>
                  </a:ext>
                </a:extLst>
              </a:tr>
              <a:tr h="4601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LAKHIMPUR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781296"/>
                  </a:ext>
                </a:extLst>
              </a:tr>
              <a:tr h="4601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983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F0572E7-63A2-64A9-856A-7FBA302D8506}"/>
              </a:ext>
            </a:extLst>
          </p:cNvPr>
          <p:cNvGraphicFramePr>
            <a:graphicFrameLocks noGrp="1"/>
          </p:cNvGraphicFramePr>
          <p:nvPr/>
        </p:nvGraphicFramePr>
        <p:xfrm>
          <a:off x="6754761" y="1905334"/>
          <a:ext cx="4953000" cy="4693920"/>
        </p:xfrm>
        <a:graphic>
          <a:graphicData uri="http://schemas.openxmlformats.org/drawingml/2006/table">
            <a:tbl>
              <a:tblPr/>
              <a:tblGrid>
                <a:gridCol w="1510665">
                  <a:extLst>
                    <a:ext uri="{9D8B030D-6E8A-4147-A177-3AD203B41FA5}">
                      <a16:colId xmlns:a16="http://schemas.microsoft.com/office/drawing/2014/main" val="2779482138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4131107322"/>
                    </a:ext>
                  </a:extLst>
                </a:gridCol>
                <a:gridCol w="2055495">
                  <a:extLst>
                    <a:ext uri="{9D8B030D-6E8A-4147-A177-3AD203B41FA5}">
                      <a16:colId xmlns:a16="http://schemas.microsoft.com/office/drawing/2014/main" val="2339872636"/>
                    </a:ext>
                  </a:extLst>
                </a:gridCol>
              </a:tblGrid>
              <a:tr h="52196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Variety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plot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Yield (QTL /Hec)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7317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Colk-16202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11062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Colk-14201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439549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co-0238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629025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Co-0118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874774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Cos-13235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868798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Cos-17231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389550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Co-15023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065938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Cos-95255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59598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Cos-13231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80688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co-98014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95342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Colk-94184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867612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Colk-12207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43207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Coj-85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158352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Cos-8272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28035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Cos-18231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14106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 5125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51352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5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83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DAD1D-983A-A117-342F-863BA4E7B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6893A-4362-B863-1BCA-B420C5B2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49A4A35-0577-228A-C956-64501804A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6045200" cy="609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ROAD SAFETY (21.12.25 to 27.12.25)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D94CF55-583C-3EFB-F916-8ADA8F1126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914400"/>
          <a:ext cx="1188720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029816" imgH="2028725" progId="Excel.Sheet.12">
                  <p:link updateAutomatic="1"/>
                </p:oleObj>
              </mc:Choice>
              <mc:Fallback>
                <p:oleObj name="Worksheet" r:id="rId2" imgW="11029816" imgH="2028725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D94CF55-583C-3EFB-F916-8ADA8F1126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88720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532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5348E-26FB-49D4-1553-2A4795B0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>
                <a:latin typeface="Aptos" panose="020B0004020202020204" pitchFamily="34" charset="0"/>
              </a:rPr>
              <a:pPr/>
              <a:t>26</a:t>
            </a:fld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B4EA3-BB89-11E8-B483-45A617C6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Accidents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5A054-2BF2-652B-CB48-5318C55CDA34}"/>
              </a:ext>
            </a:extLst>
          </p:cNvPr>
          <p:cNvSpPr txBox="1"/>
          <p:nvPr/>
        </p:nvSpPr>
        <p:spPr>
          <a:xfrm>
            <a:off x="57080" y="773902"/>
            <a:ext cx="6102848" cy="3231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Aptos" panose="020B0004020202020204" pitchFamily="34" charset="0"/>
              </a:rPr>
              <a:t>Overall Snapshot -Transport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</a:rPr>
              <a:t>Total recorded accidents: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b="1" dirty="0">
                <a:latin typeface="Aptos" panose="020B0004020202020204" pitchFamily="34" charset="0"/>
              </a:rPr>
              <a:t>19</a:t>
            </a:r>
            <a:endParaRPr lang="en-US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</a:rPr>
              <a:t>Fatalities: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b="1" dirty="0">
                <a:latin typeface="Aptos" panose="020B0004020202020204" pitchFamily="34" charset="0"/>
              </a:rPr>
              <a:t>0</a:t>
            </a:r>
            <a:endParaRPr lang="en-US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</a:rPr>
              <a:t>Human injuries: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b="1" dirty="0">
                <a:latin typeface="Aptos" panose="020B0004020202020204" pitchFamily="34" charset="0"/>
              </a:rPr>
              <a:t>3 minor injuries</a:t>
            </a:r>
            <a:r>
              <a:rPr lang="en-US" dirty="0">
                <a:latin typeface="Aptos" panose="020B0004020202020204" pitchFamily="34" charset="0"/>
              </a:rPr>
              <a:t> (2 women, 1 girl)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</a:rPr>
              <a:t>Animal casualties/injuries:</a:t>
            </a:r>
            <a:endParaRPr lang="en-US" dirty="0">
              <a:latin typeface="Aptos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1 goat died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1 bull injured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</a:rPr>
              <a:t>Primary impact:</a:t>
            </a:r>
            <a:r>
              <a:rPr lang="en-US" dirty="0">
                <a:latin typeface="Aptos" panose="020B0004020202020204" pitchFamily="34" charset="0"/>
              </a:rPr>
              <a:t> Vehicle damage, cane spillage, operational disruption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</a:rPr>
              <a:t>Response quality:</a:t>
            </a:r>
            <a:r>
              <a:rPr lang="en-US" dirty="0">
                <a:latin typeface="Aptos" panose="020B0004020202020204" pitchFamily="34" charset="0"/>
              </a:rPr>
              <a:t> Immediate cane lifting in almost all cases of toppling/body burst.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EF9C54-61B5-14E9-788D-8428EA45176C}"/>
              </a:ext>
            </a:extLst>
          </p:cNvPr>
          <p:cNvGraphicFramePr>
            <a:graphicFrameLocks noGrp="1"/>
          </p:cNvGraphicFramePr>
          <p:nvPr/>
        </p:nvGraphicFramePr>
        <p:xfrm>
          <a:off x="6477000" y="773902"/>
          <a:ext cx="5257800" cy="323165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997676">
                  <a:extLst>
                    <a:ext uri="{9D8B030D-6E8A-4147-A177-3AD203B41FA5}">
                      <a16:colId xmlns:a16="http://schemas.microsoft.com/office/drawing/2014/main" val="1400230122"/>
                    </a:ext>
                  </a:extLst>
                </a:gridCol>
                <a:gridCol w="1260124">
                  <a:extLst>
                    <a:ext uri="{9D8B030D-6E8A-4147-A177-3AD203B41FA5}">
                      <a16:colId xmlns:a16="http://schemas.microsoft.com/office/drawing/2014/main" val="2628946229"/>
                    </a:ext>
                  </a:extLst>
                </a:gridCol>
              </a:tblGrid>
              <a:tr h="416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Aptos" panose="020B0004020202020204" pitchFamily="34" charset="0"/>
                        </a:rPr>
                        <a:t>Cause Category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Aptos" panose="020B0004020202020204" pitchFamily="34" charset="0"/>
                        </a:rPr>
                        <a:t>Cases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616340"/>
                  </a:ext>
                </a:extLst>
              </a:tr>
              <a:tr h="416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>
                          <a:latin typeface="Aptos" panose="020B0004020202020204" pitchFamily="34" charset="0"/>
                        </a:rPr>
                        <a:t>Vehicle imbalance / overturning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029607"/>
                  </a:ext>
                </a:extLst>
              </a:tr>
              <a:tr h="416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>
                          <a:latin typeface="Aptos" panose="020B0004020202020204" pitchFamily="34" charset="0"/>
                        </a:rPr>
                        <a:t>Body burst / weak body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519390"/>
                  </a:ext>
                </a:extLst>
              </a:tr>
              <a:tr h="416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>
                          <a:latin typeface="Aptos" panose="020B0004020202020204" pitchFamily="34" charset="0"/>
                        </a:rPr>
                        <a:t>Sharp turns / bumpy roads / potholes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937905"/>
                  </a:ext>
                </a:extLst>
              </a:tr>
              <a:tr h="416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Overtaking / driver negligence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102708"/>
                  </a:ext>
                </a:extLst>
              </a:tr>
              <a:tr h="416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>
                          <a:latin typeface="Aptos" panose="020B0004020202020204" pitchFamily="34" charset="0"/>
                        </a:rPr>
                        <a:t>Electrical hazards (overhead lines)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85726"/>
                  </a:ext>
                </a:extLst>
              </a:tr>
              <a:tr h="7297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Sudden animal / pedestrian movement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3530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97A0B6-4B3E-861A-F2BF-F8DD06258B92}"/>
              </a:ext>
            </a:extLst>
          </p:cNvPr>
          <p:cNvSpPr txBox="1"/>
          <p:nvPr/>
        </p:nvSpPr>
        <p:spPr>
          <a:xfrm>
            <a:off x="93040" y="4005556"/>
            <a:ext cx="11641760" cy="15388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ptos" panose="020B0004020202020204" pitchFamily="34" charset="0"/>
              </a:rPr>
              <a:t>Reasons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Early morning fog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Village roads with sharp turns</a:t>
            </a:r>
          </a:p>
          <a:p>
            <a:r>
              <a:rPr lang="en-US" sz="2000" b="1" dirty="0">
                <a:solidFill>
                  <a:srgbClr val="FF0000"/>
                </a:solidFill>
                <a:latin typeface="Aptos" panose="020B0004020202020204" pitchFamily="34" charset="0"/>
              </a:rPr>
              <a:t>Repeat truck involved</a:t>
            </a:r>
          </a:p>
          <a:p>
            <a:r>
              <a:rPr lang="en-US" dirty="0">
                <a:latin typeface="Aptos" panose="020B0004020202020204" pitchFamily="34" charset="0"/>
              </a:rPr>
              <a:t>Truck </a:t>
            </a:r>
            <a:r>
              <a:rPr lang="en-US" b="1" dirty="0">
                <a:latin typeface="Aptos" panose="020B0004020202020204" pitchFamily="34" charset="0"/>
              </a:rPr>
              <a:t>UP 22T 4836</a:t>
            </a:r>
            <a:r>
              <a:rPr lang="en-US" dirty="0">
                <a:latin typeface="Aptos" panose="020B0004020202020204" pitchFamily="34" charset="0"/>
              </a:rPr>
              <a:t> appears twice, </a:t>
            </a:r>
            <a:r>
              <a:rPr lang="en-US" b="1" dirty="0">
                <a:latin typeface="Aptos" panose="020B0004020202020204" pitchFamily="34" charset="0"/>
              </a:rPr>
              <a:t>Transporter</a:t>
            </a:r>
            <a:r>
              <a:rPr lang="en-US" dirty="0">
                <a:latin typeface="Aptos" panose="020B0004020202020204" pitchFamily="34" charset="0"/>
              </a:rPr>
              <a:t>- Madhav Mishra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0448E-429A-DF11-961F-8993C6F52CD4}"/>
              </a:ext>
            </a:extLst>
          </p:cNvPr>
          <p:cNvSpPr txBox="1"/>
          <p:nvPr/>
        </p:nvSpPr>
        <p:spPr>
          <a:xfrm>
            <a:off x="152400" y="5760932"/>
            <a:ext cx="11582400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Three Cane Department ACDOs </a:t>
            </a:r>
            <a:r>
              <a:rPr lang="en-US" sz="2000" dirty="0">
                <a:latin typeface="Aptos" panose="020B0004020202020204" pitchFamily="34" charset="0"/>
              </a:rPr>
              <a:t>met with accident in </a:t>
            </a:r>
            <a:r>
              <a:rPr lang="en-US" sz="2000" dirty="0" err="1">
                <a:latin typeface="Aptos" panose="020B0004020202020204" pitchFamily="34" charset="0"/>
              </a:rPr>
              <a:t>Khamariya</a:t>
            </a:r>
            <a:r>
              <a:rPr lang="en-US" sz="2000" dirty="0">
                <a:latin typeface="Aptos" panose="020B0004020202020204" pitchFamily="34" charset="0"/>
              </a:rPr>
              <a:t> due to fog, dog attack and brake failure of the motor bike. No fracture or major injury.</a:t>
            </a:r>
          </a:p>
        </p:txBody>
      </p:sp>
    </p:spTree>
    <p:extLst>
      <p:ext uri="{BB962C8B-B14F-4D97-AF65-F5344CB8AC3E}">
        <p14:creationId xmlns:p14="http://schemas.microsoft.com/office/powerpoint/2010/main" val="92308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94E9DD4-C593-3A92-A510-B74D1849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604520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KOLHU AND CRUSHERS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A3E82F-0A07-E537-DF47-4EF83F200327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914400"/>
          <a:ext cx="11811000" cy="563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76375">
                  <a:extLst>
                    <a:ext uri="{9D8B030D-6E8A-4147-A177-3AD203B41FA5}">
                      <a16:colId xmlns:a16="http://schemas.microsoft.com/office/drawing/2014/main" val="2320940629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4264097479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540749834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123404427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0941412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0147898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89502245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446504827"/>
                    </a:ext>
                  </a:extLst>
                </a:gridCol>
              </a:tblGrid>
              <a:tr h="841275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Particulars</a:t>
                      </a:r>
                      <a:endParaRPr lang="en-IN" sz="22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</a:rPr>
                        <a:t>Total (No’s)</a:t>
                      </a:r>
                      <a:endParaRPr lang="en-IN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Rate/ Qtl. (Rs.)</a:t>
                      </a:r>
                      <a:endParaRPr lang="en-IN" sz="2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/>
                        <a:t>Running (No’s</a:t>
                      </a:r>
                      <a:r>
                        <a:rPr lang="en-IN" sz="2200" b="1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Crushing (Qtls.)</a:t>
                      </a:r>
                      <a:endParaRPr lang="en-IN" sz="2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Recovery (%)</a:t>
                      </a:r>
                      <a:endParaRPr lang="en-IN" sz="2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994597"/>
                  </a:ext>
                </a:extLst>
              </a:tr>
              <a:tr h="121084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This</a:t>
                      </a:r>
                      <a:r>
                        <a:rPr lang="en-US" sz="2200" b="1" baseline="0" dirty="0"/>
                        <a:t> week</a:t>
                      </a:r>
                      <a:endParaRPr lang="en-IN" sz="2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To Date</a:t>
                      </a:r>
                      <a:r>
                        <a:rPr lang="en-US" sz="2000" b="1" baseline="0" dirty="0"/>
                        <a:t>  </a:t>
                      </a:r>
                    </a:p>
                    <a:p>
                      <a:pPr algn="ctr"/>
                      <a:r>
                        <a:rPr lang="en-US" sz="2000" b="1" dirty="0"/>
                        <a:t> </a:t>
                      </a:r>
                      <a:r>
                        <a:rPr lang="en-US" sz="1800" b="1" dirty="0"/>
                        <a:t>(27.12.25)</a:t>
                      </a:r>
                      <a:endParaRPr lang="en-I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This</a:t>
                      </a:r>
                      <a:r>
                        <a:rPr lang="en-US" sz="2200" b="1" baseline="0" dirty="0"/>
                        <a:t> week</a:t>
                      </a:r>
                      <a:endParaRPr lang="en-IN" sz="2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To Date</a:t>
                      </a:r>
                      <a:r>
                        <a:rPr lang="en-US" sz="2000" b="1" baseline="0" dirty="0"/>
                        <a:t>  </a:t>
                      </a:r>
                    </a:p>
                    <a:p>
                      <a:pPr algn="ctr"/>
                      <a:r>
                        <a:rPr lang="en-US" sz="1800" b="1" dirty="0"/>
                        <a:t>(27.12.25)</a:t>
                      </a:r>
                      <a:endParaRPr lang="en-IN" sz="16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968623"/>
                  </a:ext>
                </a:extLst>
              </a:tr>
              <a:tr h="1382918">
                <a:tc>
                  <a:txBody>
                    <a:bodyPr/>
                    <a:lstStyle/>
                    <a:p>
                      <a:r>
                        <a:rPr lang="en-US" sz="2200" dirty="0"/>
                        <a:t>Kolhu 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192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380-440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189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189000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1265985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12.40%</a:t>
                      </a:r>
                      <a:endParaRPr lang="en-IN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612365"/>
                  </a:ext>
                </a:extLst>
              </a:tr>
              <a:tr h="1382918">
                <a:tc rowSpan="2">
                  <a:txBody>
                    <a:bodyPr/>
                    <a:lstStyle/>
                    <a:p>
                      <a:r>
                        <a:rPr lang="en-US" sz="2200" dirty="0"/>
                        <a:t>Crushers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15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370-390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</a:t>
                      </a:r>
                      <a:endParaRPr lang="en-IN" sz="2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882000</a:t>
                      </a:r>
                      <a:endParaRPr lang="en-IN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3491000</a:t>
                      </a:r>
                      <a:endParaRPr lang="en-IN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NA</a:t>
                      </a:r>
                      <a:endParaRPr lang="en-IN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70581977"/>
                  </a:ext>
                </a:extLst>
              </a:tr>
              <a:tr h="820847">
                <a:tc vMerge="1">
                  <a:txBody>
                    <a:bodyPr/>
                    <a:lstStyle/>
                    <a:p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r"/>
                      <a:r>
                        <a:rPr lang="en-US" sz="2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Total:</a:t>
                      </a:r>
                      <a:endParaRPr lang="en-IN" sz="22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1071000</a:t>
                      </a:r>
                      <a:endParaRPr lang="en-IN" sz="24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4756985</a:t>
                      </a:r>
                      <a:endParaRPr lang="en-IN" sz="24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22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425702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5B897-B9DB-4560-4EF4-D86A5FF4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47150-FA4E-AB3D-B5B6-A1882CCE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10AFB7-2E28-625E-14DD-1CB26828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65532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Call Center Update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(21.12.25 to 27.12.25)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D6CE9-EC53-C266-C91C-56382204BDCB}"/>
              </a:ext>
            </a:extLst>
          </p:cNvPr>
          <p:cNvSpPr txBox="1"/>
          <p:nvPr/>
        </p:nvSpPr>
        <p:spPr>
          <a:xfrm>
            <a:off x="152400" y="989891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Banners at all 106 centres displayed </a:t>
            </a:r>
            <a:endParaRPr lang="en-IN" sz="24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591D5B-02C7-E080-BA34-1DF2358EDB79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1600200"/>
          <a:ext cx="11544301" cy="442569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033539">
                  <a:extLst>
                    <a:ext uri="{9D8B030D-6E8A-4147-A177-3AD203B41FA5}">
                      <a16:colId xmlns:a16="http://schemas.microsoft.com/office/drawing/2014/main" val="2772004477"/>
                    </a:ext>
                  </a:extLst>
                </a:gridCol>
                <a:gridCol w="1170161">
                  <a:extLst>
                    <a:ext uri="{9D8B030D-6E8A-4147-A177-3AD203B41FA5}">
                      <a16:colId xmlns:a16="http://schemas.microsoft.com/office/drawing/2014/main" val="504412515"/>
                    </a:ext>
                  </a:extLst>
                </a:gridCol>
                <a:gridCol w="963153">
                  <a:extLst>
                    <a:ext uri="{9D8B030D-6E8A-4147-A177-3AD203B41FA5}">
                      <a16:colId xmlns:a16="http://schemas.microsoft.com/office/drawing/2014/main" val="2749436210"/>
                    </a:ext>
                  </a:extLst>
                </a:gridCol>
                <a:gridCol w="6377448">
                  <a:extLst>
                    <a:ext uri="{9D8B030D-6E8A-4147-A177-3AD203B41FA5}">
                      <a16:colId xmlns:a16="http://schemas.microsoft.com/office/drawing/2014/main" val="3225686035"/>
                    </a:ext>
                  </a:extLst>
                </a:gridCol>
              </a:tblGrid>
              <a:tr h="8851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Category</a:t>
                      </a:r>
                      <a:endParaRPr lang="en-IN" dirty="0">
                        <a:solidFill>
                          <a:srgbClr val="1F1F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14300" marR="114300" marT="76200" marB="7620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No. of Cases</a:t>
                      </a:r>
                      <a:endParaRPr lang="en-IN" dirty="0">
                        <a:solidFill>
                          <a:srgbClr val="1F1F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14300" marR="114300" marT="76200" marB="7620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% of Total</a:t>
                      </a:r>
                      <a:endParaRPr lang="en-IN" dirty="0">
                        <a:solidFill>
                          <a:srgbClr val="1F1F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14300" marR="114300" marT="76200" marB="7620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Remarks</a:t>
                      </a:r>
                      <a:endParaRPr lang="en-IN">
                        <a:solidFill>
                          <a:srgbClr val="1F1F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14300" marR="114300" marT="76200" marB="7620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13891"/>
                  </a:ext>
                </a:extLst>
              </a:tr>
              <a:tr h="8851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Logistics (Truck Availability)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25%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Resolved via Zonal Manager; expected after 2 PM.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221648795"/>
                  </a:ext>
                </a:extLst>
              </a:tr>
              <a:tr h="8851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Financial (Payment Query)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25%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Timeline provided; payment due in 2-3 days.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05293279"/>
                  </a:ext>
                </a:extLst>
              </a:tr>
              <a:tr h="8851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Administrative / Others (Pd Notes)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50%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Includes Sisaiya-II and Sakethu centers.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145607831"/>
                  </a:ext>
                </a:extLst>
              </a:tr>
              <a:tr h="88513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dirty="0">
                        <a:solidFill>
                          <a:srgbClr val="1F1F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IN" dirty="0">
                        <a:solidFill>
                          <a:srgbClr val="1F1F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  <a:endParaRPr lang="en-IN" dirty="0">
                        <a:solidFill>
                          <a:srgbClr val="1F1F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Aptos" panose="020B0004020202020204" pitchFamily="34" charset="0"/>
                        </a:rPr>
                        <a:t>All cases marked as Resolved.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461895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334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7391-D07C-C507-0FF2-D9D0677B1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4DE3ADD-5A6D-386F-89CD-E0E9F0CB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5250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Progress report of Saksham App installation as per Zonal Incharge till 27.12.2025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BDD37-81A5-7CF1-9804-5242CEFC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FF05D-61BE-5FBF-235A-AE57542AA86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066800"/>
          <a:ext cx="10972799" cy="549828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753851">
                  <a:extLst>
                    <a:ext uri="{9D8B030D-6E8A-4147-A177-3AD203B41FA5}">
                      <a16:colId xmlns:a16="http://schemas.microsoft.com/office/drawing/2014/main" val="2687251994"/>
                    </a:ext>
                  </a:extLst>
                </a:gridCol>
                <a:gridCol w="3609474">
                  <a:extLst>
                    <a:ext uri="{9D8B030D-6E8A-4147-A177-3AD203B41FA5}">
                      <a16:colId xmlns:a16="http://schemas.microsoft.com/office/drawing/2014/main" val="1126193460"/>
                    </a:ext>
                  </a:extLst>
                </a:gridCol>
                <a:gridCol w="3609474">
                  <a:extLst>
                    <a:ext uri="{9D8B030D-6E8A-4147-A177-3AD203B41FA5}">
                      <a16:colId xmlns:a16="http://schemas.microsoft.com/office/drawing/2014/main" val="125569398"/>
                    </a:ext>
                  </a:extLst>
                </a:gridCol>
              </a:tblGrid>
              <a:tr h="1112701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Saksham App </a:t>
                      </a:r>
                      <a:r>
                        <a:rPr lang="en-IN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enrollment</a:t>
                      </a: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status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74966"/>
                  </a:ext>
                </a:extLst>
              </a:tr>
              <a:tr h="82127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 date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 date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093649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21/12/2025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39088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935535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22/12/2025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39138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948460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23/12/2025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39178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53664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24/12/2025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39253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403450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25/12/2025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39323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197359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26/12/2025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75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39398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088641"/>
                  </a:ext>
                </a:extLst>
              </a:tr>
              <a:tr h="50918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27/12/2025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39433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989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0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7DE62-407A-1AAD-711B-ACAA0EA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46A1F53-92A8-2930-A75D-51A7A9D68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3851E4B1-6856-015B-3DDF-0CD3A73B7F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463" y="56046"/>
            <a:ext cx="7991475" cy="750888"/>
          </a:xfrm>
          <a:prstGeom prst="rect">
            <a:avLst/>
          </a:prstGeom>
        </p:spPr>
        <p:txBody>
          <a:bodyPr anchor="ctr"/>
          <a:lstStyle/>
          <a:p>
            <a:r>
              <a:rPr lang="en-US" sz="3200" b="1" dirty="0">
                <a:solidFill>
                  <a:srgbClr val="002060"/>
                </a:solidFill>
              </a:rPr>
              <a:t>SPE Weekly Snapshot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A5C87F2C-3AB1-97CB-955B-CF7C009B1188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BDD5B7-F09F-AFD8-FAC8-04A741D89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36631"/>
              </p:ext>
            </p:extLst>
          </p:nvPr>
        </p:nvGraphicFramePr>
        <p:xfrm>
          <a:off x="76200" y="914400"/>
          <a:ext cx="5867401" cy="556921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64924683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713690685"/>
                    </a:ext>
                  </a:extLst>
                </a:gridCol>
              </a:tblGrid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Production Parameters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Sugarcane Crush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7.51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7.44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63.14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042621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10.43%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10.43%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9.89%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for Syrup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1.17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1.19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10.43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Produced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0.65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0.64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5.14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Produced (LL)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8.42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8.33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69.21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451406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Generation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64.71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65.38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572.46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Export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36.92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38.00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338.93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Payment (Cr)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20.99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24.47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193.70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1958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4EA00A-D667-4A10-A215-A387787F9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008281"/>
              </p:ext>
            </p:extLst>
          </p:nvPr>
        </p:nvGraphicFramePr>
        <p:xfrm>
          <a:off x="6096000" y="914400"/>
          <a:ext cx="6019008" cy="556922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524877">
                  <a:extLst>
                    <a:ext uri="{9D8B030D-6E8A-4147-A177-3AD203B41FA5}">
                      <a16:colId xmlns:a16="http://schemas.microsoft.com/office/drawing/2014/main" val="4123136069"/>
                    </a:ext>
                  </a:extLst>
                </a:gridCol>
                <a:gridCol w="1369931">
                  <a:extLst>
                    <a:ext uri="{9D8B030D-6E8A-4147-A177-3AD203B41FA5}">
                      <a16:colId xmlns:a16="http://schemas.microsoft.com/office/drawing/2014/main" val="325306318"/>
                    </a:ext>
                  </a:extLst>
                </a:gridCol>
              </a:tblGrid>
              <a:tr h="66251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Days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US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US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</a:t>
                      </a:r>
                      <a:endParaRPr lang="en-US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042621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Milling </a:t>
                      </a:r>
                    </a:p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PUF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107.29</a:t>
                      </a:r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106.21</a:t>
                      </a:r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100.22</a:t>
                      </a:r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Bagging (Nos.)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IN" sz="12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+mn-ea"/>
                        </a:rPr>
                        <a:t>65297</a:t>
                      </a:r>
                      <a:r>
                        <a:rPr lang="en-US" sz="12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en-US" altLang="en-IN" sz="12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+mn-ea"/>
                        </a:rPr>
                        <a:t>66066</a:t>
                      </a:r>
                      <a:endParaRPr lang="en-US" sz="1200" b="1" kern="12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IN" sz="12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+mn-ea"/>
                        </a:rPr>
                        <a:t>65440</a:t>
                      </a:r>
                      <a:r>
                        <a:rPr lang="en-US" sz="12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en-US" altLang="en-IN" sz="12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+mn-ea"/>
                        </a:rPr>
                        <a:t>65113</a:t>
                      </a:r>
                      <a:endParaRPr lang="en-US" sz="1200" b="1" kern="12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513772/521311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85130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</a:t>
                      </a:r>
                    </a:p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96.30 </a:t>
                      </a:r>
                      <a:r>
                        <a:rPr lang="en-US" sz="2000" b="1" kern="1200" noProof="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%</a:t>
                      </a:r>
                      <a:endParaRPr lang="en-US" sz="2000" b="1" kern="12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97.30 </a:t>
                      </a:r>
                      <a:r>
                        <a:rPr lang="en-US" sz="2000" b="1" kern="1200" noProof="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%</a:t>
                      </a:r>
                      <a:endParaRPr lang="en-US" sz="2000" b="1" kern="12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94.65 %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Distillery PUF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96.20%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95.21%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95.36%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451406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Bagasse Pol 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1.71%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1.71%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1.75%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Bagasse Moisture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50.07%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50.06%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50.14%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9C9BC6E-CF44-3A0D-3EDB-D940E61D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525000" cy="609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Comparative Payment Figures of Neighboring Mills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(As on 27.12.2025)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B640FA-CB25-6B50-8108-880EA7E82D71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914398"/>
          <a:ext cx="11430000" cy="5486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3077">
                  <a:extLst>
                    <a:ext uri="{9D8B030D-6E8A-4147-A177-3AD203B41FA5}">
                      <a16:colId xmlns:a16="http://schemas.microsoft.com/office/drawing/2014/main" val="3282449628"/>
                    </a:ext>
                  </a:extLst>
                </a:gridCol>
                <a:gridCol w="3712308">
                  <a:extLst>
                    <a:ext uri="{9D8B030D-6E8A-4147-A177-3AD203B41FA5}">
                      <a16:colId xmlns:a16="http://schemas.microsoft.com/office/drawing/2014/main" val="3070812688"/>
                    </a:ext>
                  </a:extLst>
                </a:gridCol>
                <a:gridCol w="3614615">
                  <a:extLst>
                    <a:ext uri="{9D8B030D-6E8A-4147-A177-3AD203B41FA5}">
                      <a16:colId xmlns:a16="http://schemas.microsoft.com/office/drawing/2014/main" val="2888024413"/>
                    </a:ext>
                  </a:extLst>
                </a:gridCol>
              </a:tblGrid>
              <a:tr h="7093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Name of Factory</a:t>
                      </a:r>
                      <a:endParaRPr lang="en-IN" sz="2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Date of Start</a:t>
                      </a:r>
                      <a:endParaRPr lang="en-IN" sz="2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Payment Up to</a:t>
                      </a:r>
                      <a:endParaRPr lang="en-IN" sz="2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307982"/>
                  </a:ext>
                </a:extLst>
              </a:tr>
              <a:tr h="685111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Aira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26.10.2025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14.12.2025</a:t>
                      </a:r>
                      <a:endParaRPr lang="en-IN" sz="2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734019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Ajbapur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27.10.2025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12.12.2025</a:t>
                      </a:r>
                      <a:endParaRPr kumimoji="0" lang="en-IN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638012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Kumbhi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31.10.2025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16.12.2025</a:t>
                      </a:r>
                      <a:endParaRPr kumimoji="0" lang="en-IN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625481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Gularia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/>
                        <a:t>31.10.2025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16.12.2025</a:t>
                      </a:r>
                      <a:endParaRPr kumimoji="0" lang="en-IN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347679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/>
                        <a:t>Belrayan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12.11.2025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12.12.2025</a:t>
                      </a:r>
                      <a:endParaRPr kumimoji="0" lang="en-IN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Gola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05.11.2025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10.02.2025</a:t>
                      </a:r>
                      <a:endParaRPr kumimoji="0" lang="en-IN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094222"/>
                  </a:ext>
                </a:extLst>
              </a:tr>
              <a:tr h="582179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Pallia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07.11.2025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15.02.2025</a:t>
                      </a:r>
                      <a:endParaRPr kumimoji="0" lang="en-IN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073128"/>
                  </a:ext>
                </a:extLst>
              </a:tr>
              <a:tr h="598887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Khambharkhera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05.11.2025</a:t>
                      </a:r>
                      <a:endParaRPr lang="en-IN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20.02.2025</a:t>
                      </a:r>
                      <a:endParaRPr kumimoji="0" lang="en-IN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4240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0DAB9-F226-572F-6593-0EA2E0A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77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BDE3E-CE74-558B-DC96-759B7FA06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FD93B9-3EE4-81E4-0F48-84D4DE69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532254F-8D08-A18F-A543-DF25ADA5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10210800" cy="6858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Truck drivers and growers are being given daily safety training for safe driving.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77FC6-1955-AC2A-1BFA-78C5F95BB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565788"/>
            <a:ext cx="3886200" cy="2920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15CED-22B1-E941-DF16-E4CED484C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49" y="3565788"/>
            <a:ext cx="3379576" cy="2920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404D2-A1D2-2708-47FE-2B5F8CF8F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49" y="893535"/>
            <a:ext cx="3421451" cy="2449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DC6701-CAAA-5011-BC1D-5BBCE8ECFE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898791"/>
            <a:ext cx="3886200" cy="25302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495D38-04A1-BBD6-64FE-775A43A6B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893535"/>
            <a:ext cx="4495801" cy="55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9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7CB7-CFCD-78CC-9988-8974FFBB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00DB53D-F2AE-24F8-CF97-52F79A74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75360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R&amp;D farm was visited by the Resp. M.D. Sir along with his family.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1124F-E0A2-B7B3-2E3E-B52CBAA1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8118F-0783-A6D2-8029-E2F999A0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1" y="3194304"/>
            <a:ext cx="3907638" cy="3252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7C7EA-3291-8F30-BC8B-294338A53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" y="790871"/>
            <a:ext cx="4157471" cy="2333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16043E-9DF3-484B-2970-917D7F857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" y="3194304"/>
            <a:ext cx="3988184" cy="3298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87A6B1-2D2C-A167-0AA8-9CBD77C162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60" y="825920"/>
            <a:ext cx="3150840" cy="2298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D26D68-B65B-BC8E-E254-71782ABB57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825920"/>
            <a:ext cx="4304567" cy="22982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A41E05-F946-161C-DC85-AD71DECE5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3194304"/>
            <a:ext cx="3810001" cy="32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10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7152640" y="2068809"/>
            <a:ext cx="4200700" cy="7243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/>
              <a:t>ENGINEERING  </a:t>
            </a:r>
          </a:p>
          <a:p>
            <a:pPr marL="0" indent="0" algn="ctr">
              <a:buNone/>
            </a:pPr>
            <a:endParaRPr lang="en-US" b="1"/>
          </a:p>
          <a:p>
            <a:pPr marL="0" indent="0" algn="ctr">
              <a:buNone/>
            </a:pP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75D1EF-7C02-BEB2-AB00-066331C06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1"/>
          <a:stretch/>
        </p:blipFill>
        <p:spPr bwMode="auto">
          <a:xfrm>
            <a:off x="0" y="0"/>
            <a:ext cx="51816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412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231034" y="84892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General Observations of the Week </a:t>
            </a:r>
            <a:endParaRPr lang="en-IN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09E6883-2703-9D77-B3CA-39D9AE9F77BD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855060"/>
          <a:ext cx="1173479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7701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2104651">
                  <a:extLst>
                    <a:ext uri="{9D8B030D-6E8A-4147-A177-3AD203B41FA5}">
                      <a16:colId xmlns:a16="http://schemas.microsoft.com/office/drawing/2014/main" val="3374905877"/>
                    </a:ext>
                  </a:extLst>
                </a:gridCol>
                <a:gridCol w="1759135">
                  <a:extLst>
                    <a:ext uri="{9D8B030D-6E8A-4147-A177-3AD203B41FA5}">
                      <a16:colId xmlns:a16="http://schemas.microsoft.com/office/drawing/2014/main" val="2422154425"/>
                    </a:ext>
                  </a:extLst>
                </a:gridCol>
                <a:gridCol w="1708606">
                  <a:extLst>
                    <a:ext uri="{9D8B030D-6E8A-4147-A177-3AD203B41FA5}">
                      <a16:colId xmlns:a16="http://schemas.microsoft.com/office/drawing/2014/main" val="1917891858"/>
                    </a:ext>
                  </a:extLst>
                </a:gridCol>
                <a:gridCol w="1914705">
                  <a:extLst>
                    <a:ext uri="{9D8B030D-6E8A-4147-A177-3AD203B41FA5}">
                      <a16:colId xmlns:a16="http://schemas.microsoft.com/office/drawing/2014/main" val="2177121396"/>
                    </a:ext>
                  </a:extLst>
                </a:gridCol>
              </a:tblGrid>
              <a:tr h="274836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lvl="1"/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SN.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SN.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SN.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SN.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Hours Worked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167.28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165.48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1489.35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1488.21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Hours Available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168.00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168.00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1512.00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1512.00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Hours Utilized (%)</a:t>
                      </a:r>
                    </a:p>
                  </a:txBody>
                  <a:tcPr marL="7144" marR="7144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99.68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98.69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98.52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98.44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0084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678273-AD6F-09E9-C27D-319F700E2624}"/>
              </a:ext>
            </a:extLst>
          </p:cNvPr>
          <p:cNvSpPr txBox="1"/>
          <p:nvPr/>
        </p:nvSpPr>
        <p:spPr>
          <a:xfrm>
            <a:off x="228600" y="720566"/>
            <a:ext cx="11734799" cy="40626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500" b="1" dirty="0">
              <a:solidFill>
                <a:srgbClr val="009A4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Week Crush: 7.51 Lakhs </a:t>
            </a:r>
            <a:r>
              <a:rPr lang="en-US" sz="1600" b="1" i="1" dirty="0" err="1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Qtls</a:t>
            </a:r>
            <a:r>
              <a:rPr lang="en-US" sz="16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@ 1.073 Lakhs/Day (Ever highest in a week)</a:t>
            </a:r>
          </a:p>
          <a:p>
            <a:pPr lvl="1"/>
            <a:r>
              <a:rPr lang="en-US" sz="1500" i="1" dirty="0">
                <a:latin typeface="Segoe UI" panose="020B0502040204020203" pitchFamily="34" charset="0"/>
                <a:cs typeface="Segoe UI" panose="020B0502040204020203" pitchFamily="34" charset="0"/>
              </a:rPr>
              <a:t>	(Previous Highest Crush of week: 7.435 @ 1.062 average/day)</a:t>
            </a:r>
          </a:p>
          <a:p>
            <a:pPr lvl="1"/>
            <a:endParaRPr lang="en-US" sz="15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6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Crush in a shift: 38129 </a:t>
            </a:r>
            <a:r>
              <a:rPr lang="en-US" sz="1600" b="1" i="1" dirty="0" err="1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Qtls</a:t>
            </a:r>
            <a:r>
              <a:rPr lang="en-US" sz="16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 dated 27.12.25 (8/4 shift)</a:t>
            </a:r>
          </a:p>
          <a:p>
            <a:pPr lvl="1"/>
            <a:r>
              <a:rPr lang="en-US" sz="1500" i="1" dirty="0">
                <a:latin typeface="Segoe UI" panose="020B0502040204020203" pitchFamily="34" charset="0"/>
                <a:cs typeface="Segoe UI" panose="020B0502040204020203" pitchFamily="34" charset="0"/>
              </a:rPr>
              <a:t>	(last highest was 37827 dated 24.12.25,12/8 shift)</a:t>
            </a:r>
          </a:p>
          <a:p>
            <a:pPr lvl="1"/>
            <a:endParaRPr lang="en-US" sz="15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6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Crush in a day on dated 24.12.25: 1.10 Lakhs </a:t>
            </a:r>
            <a:r>
              <a:rPr lang="en-US" sz="1600" b="1" i="1" dirty="0" err="1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Qtls</a:t>
            </a:r>
            <a:r>
              <a:rPr lang="en-US" sz="16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en-US" sz="1500" i="1" dirty="0">
                <a:latin typeface="Segoe UI" panose="020B0502040204020203" pitchFamily="34" charset="0"/>
                <a:cs typeface="Segoe UI" panose="020B0502040204020203" pitchFamily="34" charset="0"/>
              </a:rPr>
              <a:t>	Other Highest Crush in season 25-26: </a:t>
            </a:r>
            <a:r>
              <a:rPr lang="en-US" sz="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1.08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(23.11), </a:t>
            </a:r>
            <a:r>
              <a:rPr lang="en-US" sz="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1.085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(29.11), </a:t>
            </a:r>
            <a:r>
              <a:rPr lang="en-US" sz="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1.091 (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02.12), </a:t>
            </a:r>
            <a:r>
              <a:rPr lang="en-US" sz="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1.07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(13.12), </a:t>
            </a:r>
            <a:r>
              <a:rPr lang="en-US" sz="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1.075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(16.12), </a:t>
            </a:r>
            <a:r>
              <a:rPr lang="en-US" sz="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1.075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( 22.12), </a:t>
            </a:r>
          </a:p>
          <a:p>
            <a:pPr lvl="1"/>
            <a:r>
              <a:rPr lang="en-US" sz="1200" b="1" i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1.07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(23.12), </a:t>
            </a:r>
            <a:r>
              <a:rPr lang="en-US" sz="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1.07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(25.12), </a:t>
            </a:r>
            <a:r>
              <a:rPr lang="en-US" sz="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1.075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(27.12) </a:t>
            </a:r>
          </a:p>
          <a:p>
            <a:pPr lvl="3"/>
            <a:r>
              <a:rPr lang="en-US" sz="1500" i="1" u="sng" dirty="0">
                <a:latin typeface="Segoe UI" panose="020B0502040204020203" pitchFamily="34" charset="0"/>
                <a:cs typeface="Segoe UI" panose="020B0502040204020203" pitchFamily="34" charset="0"/>
              </a:rPr>
              <a:t>Last year Highest Crush was </a:t>
            </a:r>
            <a:r>
              <a:rPr lang="en-US" sz="1500" b="1" i="1" u="sng" dirty="0">
                <a:latin typeface="Segoe UI" panose="020B0502040204020203" pitchFamily="34" charset="0"/>
                <a:cs typeface="Segoe UI" panose="020B0502040204020203" pitchFamily="34" charset="0"/>
              </a:rPr>
              <a:t>1.09</a:t>
            </a:r>
          </a:p>
          <a:p>
            <a:pPr lvl="3"/>
            <a:endParaRPr lang="en-US" sz="1500" b="1" i="1" u="sng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5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 Highest Crush with one edge of shredder tip: 26.23 L </a:t>
            </a:r>
            <a:r>
              <a:rPr lang="en-US" sz="1500" b="1" i="1" dirty="0" err="1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Qtls</a:t>
            </a:r>
            <a:r>
              <a:rPr lang="en-US" sz="15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up to 27.12 &amp; it will plan to do up to 01.01.26. After Crush of 25 L, PI is 90 on dated 26.12</a:t>
            </a:r>
          </a:p>
          <a:p>
            <a:pPr lvl="2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Last year Highest was 25.25 L </a:t>
            </a:r>
            <a:r>
              <a:rPr lang="en-US" sz="1500" dirty="0" err="1">
                <a:latin typeface="Segoe UI" panose="020B0502040204020203" pitchFamily="34" charset="0"/>
                <a:cs typeface="Segoe UI" panose="020B0502040204020203" pitchFamily="34" charset="0"/>
              </a:rPr>
              <a:t>Qtls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2"/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5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To date Crush on 61</a:t>
            </a:r>
            <a:r>
              <a:rPr lang="en-US" sz="1500" b="1" i="1" baseline="30000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15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crop day is 1 L </a:t>
            </a:r>
            <a:r>
              <a:rPr lang="en-US" sz="1500" b="1" i="1" dirty="0" err="1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Qtls</a:t>
            </a:r>
            <a:r>
              <a:rPr lang="en-US" sz="1500" b="1" i="1" dirty="0">
                <a:solidFill>
                  <a:srgbClr val="009A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including stoppage &amp; 1.017 excluding stoppage</a:t>
            </a:r>
            <a:endParaRPr lang="en-US" sz="1500" b="1" i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15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209799" y="269558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Key Operational Parameter- Current Season Vs Last Season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A007A90-1D92-4641-B89F-432FB850FF48}"/>
              </a:ext>
            </a:extLst>
          </p:cNvPr>
          <p:cNvGraphicFramePr>
            <a:graphicFrameLocks noGrp="1"/>
          </p:cNvGraphicFramePr>
          <p:nvPr/>
        </p:nvGraphicFramePr>
        <p:xfrm>
          <a:off x="533399" y="914400"/>
          <a:ext cx="11020024" cy="541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1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7490587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9471183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17891858"/>
                    </a:ext>
                  </a:extLst>
                </a:gridCol>
                <a:gridCol w="1647423">
                  <a:extLst>
                    <a:ext uri="{9D8B030D-6E8A-4147-A177-3AD203B41FA5}">
                      <a16:colId xmlns:a16="http://schemas.microsoft.com/office/drawing/2014/main" val="2177121396"/>
                    </a:ext>
                  </a:extLst>
                </a:gridCol>
              </a:tblGrid>
              <a:tr h="395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651608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 25-26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SN 24-25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 25-26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 24-25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Crushed (In Qtls.)</a:t>
                      </a: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751000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708100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6314200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5782200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Rate of Crush</a:t>
                      </a: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107286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101157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100225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91781.0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Pol</a:t>
                      </a:r>
                      <a:r>
                        <a:rPr lang="en-IN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Bagasse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1.71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1.74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1.75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1.77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008429"/>
                  </a:ext>
                </a:extLst>
              </a:tr>
              <a:tr h="5574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Loss in Bagasse % Cane</a:t>
                      </a: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0.46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786092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Moisture</a:t>
                      </a:r>
                      <a:r>
                        <a:rPr lang="en-IN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Bagasse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50.07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49.73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50.14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50.24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245321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Total</a:t>
                      </a:r>
                      <a:r>
                        <a:rPr lang="en-IN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Power kw/ Ton  of cane 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32.20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32.52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32.03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32.91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076318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Power MWH (Sugar)</a:t>
                      </a: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11.88</a:t>
                      </a:r>
                      <a:endParaRPr lang="en-IN" sz="2000" b="1" kern="1200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11.14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10.95</a:t>
                      </a:r>
                      <a:endParaRPr lang="en-IN" sz="2000" b="1" kern="1200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9.99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58068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Lubricant  Consumption.</a:t>
                      </a:r>
                    </a:p>
                  </a:txBody>
                  <a:tcPr marL="7144" marR="7144" marT="71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51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441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18AE0-0CF4-39D0-DC3A-2A88B1A79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654B2CA-CBD1-F179-32B4-A51FA53D7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096B0BAF-836E-128A-D3AD-5C8E6DDC572A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136D04-D1FA-8C0D-E274-A6512C5C096E}"/>
              </a:ext>
            </a:extLst>
          </p:cNvPr>
          <p:cNvGraphicFramePr>
            <a:graphicFrameLocks noGrp="1"/>
          </p:cNvGraphicFramePr>
          <p:nvPr/>
        </p:nvGraphicFramePr>
        <p:xfrm>
          <a:off x="533401" y="965769"/>
          <a:ext cx="11219842" cy="549300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30205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994194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2107110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411179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1502864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5552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Target 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2025-26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Current Week. 21.12.25 to 27.12.25)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Till Date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(27.12.25)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Crushed (LQ) (192 Days)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179.00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7.51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7.435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63.14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Hours 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Utilized (%)</a:t>
                      </a:r>
                      <a:endParaRPr lang="en-IN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99.17</a:t>
                      </a:r>
                      <a:endParaRPr lang="en-US" sz="1600" b="1" i="0" u="none" strike="noStrike" kern="1200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99.68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1409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99.53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Downtime (Hrs.)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1409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15.09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Planned Stoppage (Hrs.)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1409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994462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Forced Shutdown (Hrs.)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1409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1409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64970"/>
                  </a:ext>
                </a:extLst>
              </a:tr>
              <a:tr h="5233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in Uptime @ 1 LQ / Day Base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94.71</a:t>
                      </a:r>
                      <a:endParaRPr lang="en-IN" sz="16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107.63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106.71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101.73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451406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incl. Stoppage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93.22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9A46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107.29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106.21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320552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3413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 % Bagasse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1.65 - 1.70</a:t>
                      </a:r>
                      <a:endParaRPr lang="en-US" sz="1600" b="1" kern="12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Moisture % Bagasse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49 - 49.5</a:t>
                      </a:r>
                      <a:endParaRPr lang="en-US" sz="1600" b="1" kern="12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50.14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50.06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50.14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1" kern="12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1199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(KG/</a:t>
                      </a:r>
                      <a:r>
                        <a:rPr lang="en-US" sz="16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5.0-6.0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307552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</a:t>
                      </a:r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KW/T Cane) </a:t>
                      </a:r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31.5 - 32</a:t>
                      </a:r>
                      <a:endParaRPr lang="en-US" sz="1600" b="1" kern="12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1409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1409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32.03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84434"/>
                  </a:ext>
                </a:extLst>
              </a:tr>
              <a:tr h="3030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Lubricant Consumption (Kg/100 Qtl Cane)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8996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F246C58-950D-5582-D9C7-D858FB5781D9}"/>
              </a:ext>
            </a:extLst>
          </p:cNvPr>
          <p:cNvSpPr txBox="1">
            <a:spLocks/>
          </p:cNvSpPr>
          <p:nvPr/>
        </p:nvSpPr>
        <p:spPr>
          <a:xfrm>
            <a:off x="2743200" y="247966"/>
            <a:ext cx="7461045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Weekly Performance Snapshot - Engineering</a:t>
            </a:r>
          </a:p>
        </p:txBody>
      </p:sp>
    </p:spTree>
    <p:extLst>
      <p:ext uri="{BB962C8B-B14F-4D97-AF65-F5344CB8AC3E}">
        <p14:creationId xmlns:p14="http://schemas.microsoft.com/office/powerpoint/2010/main" val="293393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28BE1-AF28-9514-8E06-95881CC2F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5D65DD3-84BA-5624-8B0E-F0B4FF474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A6081FC2-5669-CA30-ED33-DDC673B67A0E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D0D6E-2244-9C33-F8E8-A6E8F7A41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Monthly figure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84D239-E6FC-D26B-8BA2-3D40423B9DD8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1"/>
          <a:ext cx="11219843" cy="5572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0686">
                  <a:extLst>
                    <a:ext uri="{9D8B030D-6E8A-4147-A177-3AD203B41FA5}">
                      <a16:colId xmlns:a16="http://schemas.microsoft.com/office/drawing/2014/main" val="1234234110"/>
                    </a:ext>
                  </a:extLst>
                </a:gridCol>
                <a:gridCol w="4678740">
                  <a:extLst>
                    <a:ext uri="{9D8B030D-6E8A-4147-A177-3AD203B41FA5}">
                      <a16:colId xmlns:a16="http://schemas.microsoft.com/office/drawing/2014/main" val="3228611413"/>
                    </a:ext>
                  </a:extLst>
                </a:gridCol>
                <a:gridCol w="1410139">
                  <a:extLst>
                    <a:ext uri="{9D8B030D-6E8A-4147-A177-3AD203B41FA5}">
                      <a16:colId xmlns:a16="http://schemas.microsoft.com/office/drawing/2014/main" val="1031663632"/>
                    </a:ext>
                  </a:extLst>
                </a:gridCol>
                <a:gridCol w="2297580">
                  <a:extLst>
                    <a:ext uri="{9D8B030D-6E8A-4147-A177-3AD203B41FA5}">
                      <a16:colId xmlns:a16="http://schemas.microsoft.com/office/drawing/2014/main" val="3738188470"/>
                    </a:ext>
                  </a:extLst>
                </a:gridCol>
                <a:gridCol w="2182698">
                  <a:extLst>
                    <a:ext uri="{9D8B030D-6E8A-4147-A177-3AD203B41FA5}">
                      <a16:colId xmlns:a16="http://schemas.microsoft.com/office/drawing/2014/main" val="2872489957"/>
                    </a:ext>
                  </a:extLst>
                </a:gridCol>
              </a:tblGrid>
              <a:tr h="2286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Sr No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Particulars 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25-26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69645"/>
                  </a:ext>
                </a:extLst>
              </a:tr>
              <a:tr h="30475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Achieved </a:t>
                      </a:r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en-IN" sz="1400" b="1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27.12.25</a:t>
                      </a:r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65436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Total Cane Crushed 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17900000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6314200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40318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Date of Start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20/10/2025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26/10/2025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825706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Date of Finish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23/04/2026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</a:t>
                      </a:r>
                      <a:endParaRPr lang="en-IN" sz="1400" b="1" u="none" strike="noStrike" kern="1200" dirty="0">
                        <a:solidFill>
                          <a:schemeClr val="dk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83965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Gross Season Days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Nos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92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63972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Crushing rate Including Stoppage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3229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100225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309617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Crushing rate Excluding stoppage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4709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101733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313720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Capacity Utilization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94.71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101.73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94762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Total Stoppage Hours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Hrs.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2.00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22.25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93962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Planned Shutdown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Hrs.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8.00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10.08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713600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Forced Shutdown 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Hrs.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24:00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9.21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101499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Preparatory index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0.0-91.0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90.58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985720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Primary Extraction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0.5-71.0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71.34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14551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Mill Extraction ( ME)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96 - 96.5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95.90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00206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Reduced mill Extraction (RME)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96.4 - 96.80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6.15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691282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Bagasse % Cane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27.88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642349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Pol % Bagasse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1.65-1.70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754924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Moisture % Bagasse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49.0 - 49.5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50.14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67747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Imbibition % Cane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Max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6.57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60014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Imbibition % Fibre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290 - 295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276.80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956211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 Milling Factor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71.70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838975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Grease &amp; Lubricants Kg/100 Qtls Cane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77307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Power Consumption ( KW/T Cane)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31.5 - 32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32.03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90264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Sugar (Kg/Q of Cane)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5.0-6.0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03214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7E06D55C-3A92-7920-5B66-2F0E703B57FC}"/>
              </a:ext>
            </a:extLst>
          </p:cNvPr>
          <p:cNvSpPr txBox="1">
            <a:spLocks/>
          </p:cNvSpPr>
          <p:nvPr/>
        </p:nvSpPr>
        <p:spPr>
          <a:xfrm>
            <a:off x="2819400" y="286821"/>
            <a:ext cx="7086600" cy="39897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kern="100" dirty="0">
                <a:ea typeface="Aptos" panose="020B0004020202020204" pitchFamily="34" charset="0"/>
              </a:rPr>
              <a:t>Plant Performance in Season 25-26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15861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42A6-1079-8A4B-EEFE-0606F7D2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69C00-0840-68FB-D560-D428B272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B51B80-7081-374A-66AA-4F7168B8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69558"/>
            <a:ext cx="6337300" cy="492443"/>
          </a:xfrm>
        </p:spPr>
        <p:txBody>
          <a:bodyPr>
            <a:normAutofit/>
          </a:bodyPr>
          <a:lstStyle/>
          <a:p>
            <a:r>
              <a:rPr lang="en-US" sz="2400" dirty="0"/>
              <a:t>Stoppages, Actions &amp; RCA for the Week</a:t>
            </a:r>
            <a:endParaRPr lang="en-IN" sz="24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745785B-E114-7263-B750-6870FAFD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AC478C-819C-D1C9-41E8-241E38DBA797}"/>
              </a:ext>
            </a:extLst>
          </p:cNvPr>
          <p:cNvGraphicFramePr>
            <a:graphicFrameLocks noGrp="1"/>
          </p:cNvGraphicFramePr>
          <p:nvPr/>
        </p:nvGraphicFramePr>
        <p:xfrm>
          <a:off x="263393" y="962479"/>
          <a:ext cx="11725144" cy="4765878"/>
        </p:xfrm>
        <a:graphic>
          <a:graphicData uri="http://schemas.openxmlformats.org/drawingml/2006/table">
            <a:tbl>
              <a:tblPr/>
              <a:tblGrid>
                <a:gridCol w="407833">
                  <a:extLst>
                    <a:ext uri="{9D8B030D-6E8A-4147-A177-3AD203B41FA5}">
                      <a16:colId xmlns:a16="http://schemas.microsoft.com/office/drawing/2014/main" val="3367761931"/>
                    </a:ext>
                  </a:extLst>
                </a:gridCol>
                <a:gridCol w="969963">
                  <a:extLst>
                    <a:ext uri="{9D8B030D-6E8A-4147-A177-3AD203B41FA5}">
                      <a16:colId xmlns:a16="http://schemas.microsoft.com/office/drawing/2014/main" val="1280720810"/>
                    </a:ext>
                  </a:extLst>
                </a:gridCol>
                <a:gridCol w="1052513">
                  <a:extLst>
                    <a:ext uri="{9D8B030D-6E8A-4147-A177-3AD203B41FA5}">
                      <a16:colId xmlns:a16="http://schemas.microsoft.com/office/drawing/2014/main" val="3630480037"/>
                    </a:ext>
                  </a:extLst>
                </a:gridCol>
                <a:gridCol w="1028925">
                  <a:extLst>
                    <a:ext uri="{9D8B030D-6E8A-4147-A177-3AD203B41FA5}">
                      <a16:colId xmlns:a16="http://schemas.microsoft.com/office/drawing/2014/main" val="3460924451"/>
                    </a:ext>
                  </a:extLst>
                </a:gridCol>
                <a:gridCol w="949323">
                  <a:extLst>
                    <a:ext uri="{9D8B030D-6E8A-4147-A177-3AD203B41FA5}">
                      <a16:colId xmlns:a16="http://schemas.microsoft.com/office/drawing/2014/main" val="3399340152"/>
                    </a:ext>
                  </a:extLst>
                </a:gridCol>
                <a:gridCol w="645541">
                  <a:extLst>
                    <a:ext uri="{9D8B030D-6E8A-4147-A177-3AD203B41FA5}">
                      <a16:colId xmlns:a16="http://schemas.microsoft.com/office/drawing/2014/main" val="2097109155"/>
                    </a:ext>
                  </a:extLst>
                </a:gridCol>
                <a:gridCol w="1505893">
                  <a:extLst>
                    <a:ext uri="{9D8B030D-6E8A-4147-A177-3AD203B41FA5}">
                      <a16:colId xmlns:a16="http://schemas.microsoft.com/office/drawing/2014/main" val="2745260501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3229498521"/>
                    </a:ext>
                  </a:extLst>
                </a:gridCol>
                <a:gridCol w="803274">
                  <a:extLst>
                    <a:ext uri="{9D8B030D-6E8A-4147-A177-3AD203B41FA5}">
                      <a16:colId xmlns:a16="http://schemas.microsoft.com/office/drawing/2014/main" val="1535873776"/>
                    </a:ext>
                  </a:extLst>
                </a:gridCol>
                <a:gridCol w="2923604">
                  <a:extLst>
                    <a:ext uri="{9D8B030D-6E8A-4147-A177-3AD203B41FA5}">
                      <a16:colId xmlns:a16="http://schemas.microsoft.com/office/drawing/2014/main" val="85628104"/>
                    </a:ext>
                  </a:extLst>
                </a:gridCol>
              </a:tblGrid>
              <a:tr h="263276">
                <a:tc gridSpan="10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Stoppage Details Crushing Season 2025-26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491571"/>
                  </a:ext>
                </a:extLst>
              </a:tr>
              <a:tr h="58569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 NO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Report Date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Head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Section 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Equipment Name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Type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From 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To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 Stoppage Duration in Hrs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Stoppages Reason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866388"/>
                  </a:ext>
                </a:extLst>
              </a:tr>
              <a:tr h="4972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Handling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Carrier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Tripped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21/12/2025 23:53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21/12/2025 23:55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Main Cane Carrier motor stalled due to overload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29131"/>
                  </a:ext>
                </a:extLst>
              </a:tr>
              <a:tr h="4972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Handling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Carrier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Tripped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24/12/2025 06:36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24/12/2025 06:42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Main Cane Carrier motor stalled due to overload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557613"/>
                  </a:ext>
                </a:extLst>
              </a:tr>
              <a:tr h="4972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Preparation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Feeder Drum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Tripped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24/12/2025 10:09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24/12/2025 10:11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Feeder Drum Tripped Due to high load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752194"/>
                  </a:ext>
                </a:extLst>
              </a:tr>
              <a:tr h="4972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SRC &amp; IRC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IRC No-1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Tripped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25/12/2025 13:19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25/12/2025 13:32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IRC No-1 Tripped due to Overload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176720"/>
                  </a:ext>
                </a:extLst>
              </a:tr>
              <a:tr h="4972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Preparation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Feeder Drum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Tripped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26/12/2025 08:25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26/12/2025 08:30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Carrier &amp; Feeder Drum Tripped due to overload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708716"/>
                  </a:ext>
                </a:extLst>
              </a:tr>
              <a:tr h="4972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Preparation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Feeder Drum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Tripped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27/12/2025 14:02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27/12/2025 14:04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Feeder Drum &amp; Cane Carrier Tripped due to overload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340681"/>
                  </a:ext>
                </a:extLst>
              </a:tr>
              <a:tr h="4972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Handling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Carrier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Tripped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27/12/2025 22:35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27/12/2025 22:37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Main Cane Carrier motor stalled due to overload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678094"/>
                  </a:ext>
                </a:extLst>
              </a:tr>
              <a:tr h="422890">
                <a:tc grid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                                                                                                                                                                              Totals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50067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CE37F3-5FD1-4891-11AE-C3AFDE4B024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5852795"/>
          <a:ext cx="94488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0">
                  <a:extLst>
                    <a:ext uri="{9D8B030D-6E8A-4147-A177-3AD203B41FA5}">
                      <a16:colId xmlns:a16="http://schemas.microsoft.com/office/drawing/2014/main" val="202423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Note: To control the overloading on feeder drum, a hooter with light provided at kicker on dated 18.12.25, positive result seen but still its under observation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68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098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A31D9-D18E-9877-B4DD-4D80FBF9B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9FA3C-BD87-1563-8A5A-936AA8C6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8C5392-DB99-5524-8E83-E854EAF9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2400"/>
            <a:ext cx="7772400" cy="762000"/>
          </a:xfrm>
        </p:spPr>
        <p:txBody>
          <a:bodyPr>
            <a:normAutofit/>
          </a:bodyPr>
          <a:lstStyle/>
          <a:p>
            <a:r>
              <a:rPr lang="en-US" sz="2400" dirty="0"/>
              <a:t>Stoppages Till 20.12.2025</a:t>
            </a:r>
            <a:br>
              <a:rPr lang="en-US" sz="2400" dirty="0"/>
            </a:br>
            <a:r>
              <a:rPr lang="en-US" sz="1800" dirty="0"/>
              <a:t>CONPARETIVE SUMMARY - INCIDENCE REPORT OF MILL STOPPAGE </a:t>
            </a:r>
            <a:endParaRPr lang="en-IN" sz="18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C357A7-510F-2AB0-232A-CCDD3B20A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29CE6A-6C12-B9A7-882B-17F59BDCB4EA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0"/>
          <a:ext cx="11277601" cy="5751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038">
                  <a:extLst>
                    <a:ext uri="{9D8B030D-6E8A-4147-A177-3AD203B41FA5}">
                      <a16:colId xmlns:a16="http://schemas.microsoft.com/office/drawing/2014/main" val="3413967504"/>
                    </a:ext>
                  </a:extLst>
                </a:gridCol>
                <a:gridCol w="4216464">
                  <a:extLst>
                    <a:ext uri="{9D8B030D-6E8A-4147-A177-3AD203B41FA5}">
                      <a16:colId xmlns:a16="http://schemas.microsoft.com/office/drawing/2014/main" val="544446811"/>
                    </a:ext>
                  </a:extLst>
                </a:gridCol>
                <a:gridCol w="924157">
                  <a:extLst>
                    <a:ext uri="{9D8B030D-6E8A-4147-A177-3AD203B41FA5}">
                      <a16:colId xmlns:a16="http://schemas.microsoft.com/office/drawing/2014/main" val="3736522522"/>
                    </a:ext>
                  </a:extLst>
                </a:gridCol>
                <a:gridCol w="924157">
                  <a:extLst>
                    <a:ext uri="{9D8B030D-6E8A-4147-A177-3AD203B41FA5}">
                      <a16:colId xmlns:a16="http://schemas.microsoft.com/office/drawing/2014/main" val="2863924955"/>
                    </a:ext>
                  </a:extLst>
                </a:gridCol>
                <a:gridCol w="924157">
                  <a:extLst>
                    <a:ext uri="{9D8B030D-6E8A-4147-A177-3AD203B41FA5}">
                      <a16:colId xmlns:a16="http://schemas.microsoft.com/office/drawing/2014/main" val="2500268717"/>
                    </a:ext>
                  </a:extLst>
                </a:gridCol>
                <a:gridCol w="924157">
                  <a:extLst>
                    <a:ext uri="{9D8B030D-6E8A-4147-A177-3AD203B41FA5}">
                      <a16:colId xmlns:a16="http://schemas.microsoft.com/office/drawing/2014/main" val="1657672752"/>
                    </a:ext>
                  </a:extLst>
                </a:gridCol>
                <a:gridCol w="924157">
                  <a:extLst>
                    <a:ext uri="{9D8B030D-6E8A-4147-A177-3AD203B41FA5}">
                      <a16:colId xmlns:a16="http://schemas.microsoft.com/office/drawing/2014/main" val="3332467591"/>
                    </a:ext>
                  </a:extLst>
                </a:gridCol>
                <a:gridCol w="924157">
                  <a:extLst>
                    <a:ext uri="{9D8B030D-6E8A-4147-A177-3AD203B41FA5}">
                      <a16:colId xmlns:a16="http://schemas.microsoft.com/office/drawing/2014/main" val="1159461826"/>
                    </a:ext>
                  </a:extLst>
                </a:gridCol>
                <a:gridCol w="924157">
                  <a:extLst>
                    <a:ext uri="{9D8B030D-6E8A-4147-A177-3AD203B41FA5}">
                      <a16:colId xmlns:a16="http://schemas.microsoft.com/office/drawing/2014/main" val="4131281861"/>
                    </a:ext>
                  </a:extLst>
                </a:gridCol>
              </a:tblGrid>
              <a:tr h="36047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PARTICULAR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2019-20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 2020-21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2021-22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2022-23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2023-24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2024-25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2025-26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67915"/>
                  </a:ext>
                </a:extLst>
              </a:tr>
              <a:tr h="18310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MECHANICAL STOPPAGE DETAILS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04383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CANE UNLOADER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00:45:00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00:13:00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00:15:00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340967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CANE CARRIER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68:17:00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01:51:00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08:48:00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07:19:00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00:18:00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01:56:00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00:16:00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975677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 CANE JAMMING NEAR CANE KICKER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01:01:00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00:52:00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00:19:00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00:28:00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091425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FEEDER DRUM TRIPPED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02:07:00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00:17:00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01:46:00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02:02:00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28683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SHREDDER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01:39:00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07:31:00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38:46:00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105:00:00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02:20:00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895258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SHREDDER KICKER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03:28:00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846989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CANE BELT CONVEYOR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01:10:00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12:48:00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452923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RAKE CARRIER &amp; INTER CARRIER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26:35:00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05:00:00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17:43:00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09:30:00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09:08:00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03:13:00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04:03:00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59643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 MILLS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04:30:00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20:56:00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08:01:00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03:54:00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00:34:00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00:21:00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872327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DONALLY CHUTE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10:26:00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06:29:00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02:22:00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00:50:00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01:58:00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634171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JUICE TRAY JAMMING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01:38:00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289350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TURBINE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03:28:00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00:50:00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00:24:00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990266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BOILING HOUSE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03:57:00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05:21:00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00:49:00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01:15:00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113992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</a:t>
                      </a:r>
                      <a:r>
                        <a:rPr lang="en-IN" sz="1200" b="1" u="none" strike="noStrike" dirty="0">
                          <a:effectLst/>
                        </a:rPr>
                        <a:t>TOTAL MACHENICAL (MILL &amp; BH)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115:47:00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53:06:00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48:52:00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61:20:00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133:54:00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12:36:00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9:31:00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01961"/>
                  </a:ext>
                </a:extLst>
              </a:tr>
              <a:tr h="18310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TOTAL STOPPAGE DETAILS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692302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 NO CANE 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162:44:00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101:22:00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63:23:00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43:36:00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42:40:00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32:55:00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861459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WEATHER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20:39:00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78655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CRUSH REDUCE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01:51:00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02:43:00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04:05:00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15:55:00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112241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 MECHANICAL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115:47:00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53:10:00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48:52:00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61:20:00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135:54:00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12:36:00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8:59:00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798787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PROCESS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00:24:00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066166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 GENERAL CLEANING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41:31:00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45:05:00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54:09:00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97:53:00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58:04:00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35:15:00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4:20:00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92166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GROWER STRIKE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56:48:00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571598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MISE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20:39:00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00:55:00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00:45:00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02:41:00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4:37:00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6:04:00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923019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ELECTRICAL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05:29:00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04:45:00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11:33:00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02:13:00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0:20:00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837012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BOILER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11:59:00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06:23:00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29:48:00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00:26:00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2:53:00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2:10:00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69280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INSTRUMENT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00:56:00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00:30:00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02:04:00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0:18:00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739346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TOTAL STOPPAGE 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427:34:00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232:01:00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203:49:00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249:12:00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259:57:00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97:46:00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21:53:00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242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01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F3449-48BA-6020-EC2A-7342A213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1B29C67-C9F5-0B55-B019-41B499D88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28EFFC6-4F60-8C0A-8FF9-F2882C7251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463" y="56046"/>
            <a:ext cx="7991475" cy="750888"/>
          </a:xfrm>
          <a:prstGeom prst="rect">
            <a:avLst/>
          </a:prstGeom>
        </p:spPr>
        <p:txBody>
          <a:bodyPr anchor="ctr"/>
          <a:lstStyle/>
          <a:p>
            <a:r>
              <a:rPr lang="en-US" sz="3200" b="1" dirty="0">
                <a:solidFill>
                  <a:srgbClr val="002060"/>
                </a:solidFill>
              </a:rPr>
              <a:t>SPE Weekly Snapshot – Total Losses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447982E5-AA08-9A83-C946-91EE13A5951A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204AC26-6F8C-B07D-9A4B-4198A1D1C335}"/>
              </a:ext>
            </a:extLst>
          </p:cNvPr>
          <p:cNvGraphicFramePr/>
          <p:nvPr/>
        </p:nvGraphicFramePr>
        <p:xfrm>
          <a:off x="115887" y="1576162"/>
          <a:ext cx="5105401" cy="490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44A2F0-FA35-3A4C-D5C1-7BB3453E3DB2}"/>
              </a:ext>
            </a:extLst>
          </p:cNvPr>
          <p:cNvGraphicFramePr>
            <a:graphicFrameLocks noGrp="1"/>
          </p:cNvGraphicFramePr>
          <p:nvPr/>
        </p:nvGraphicFramePr>
        <p:xfrm>
          <a:off x="115887" y="909637"/>
          <a:ext cx="5105401" cy="66652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12913">
                  <a:extLst>
                    <a:ext uri="{9D8B030D-6E8A-4147-A177-3AD203B41FA5}">
                      <a16:colId xmlns:a16="http://schemas.microsoft.com/office/drawing/2014/main" val="86410696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74922172"/>
                    </a:ext>
                  </a:extLst>
                </a:gridCol>
                <a:gridCol w="1716088">
                  <a:extLst>
                    <a:ext uri="{9D8B030D-6E8A-4147-A177-3AD203B41FA5}">
                      <a16:colId xmlns:a16="http://schemas.microsoft.com/office/drawing/2014/main" val="820452683"/>
                    </a:ext>
                  </a:extLst>
                </a:gridCol>
              </a:tblGrid>
              <a:tr h="3312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4359"/>
                  </a:ext>
                </a:extLst>
              </a:tr>
              <a:tr h="3312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2.52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2.47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2.05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854789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BF2CF8-63EE-7E4E-18E8-658D69A99C23}"/>
              </a:ext>
            </a:extLst>
          </p:cNvPr>
          <p:cNvGraphicFramePr/>
          <p:nvPr/>
        </p:nvGraphicFramePr>
        <p:xfrm>
          <a:off x="5334000" y="914400"/>
          <a:ext cx="6629399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26125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1B97ED-2A19-26C6-2C4E-FDB968AB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0CC0AED-6F37-7EA8-2D71-3C7AAC3506CA}"/>
              </a:ext>
            </a:extLst>
          </p:cNvPr>
          <p:cNvSpPr txBox="1">
            <a:spLocks/>
          </p:cNvSpPr>
          <p:nvPr/>
        </p:nvSpPr>
        <p:spPr>
          <a:xfrm>
            <a:off x="2133600" y="228599"/>
            <a:ext cx="8382000" cy="4731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Monthly Comparative Data (Season 2023-24 to 2025-26)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C5CF73-F4A9-035F-DF84-0A97F66E31BA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39041"/>
          <a:ext cx="11173214" cy="5682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015">
                  <a:extLst>
                    <a:ext uri="{9D8B030D-6E8A-4147-A177-3AD203B41FA5}">
                      <a16:colId xmlns:a16="http://schemas.microsoft.com/office/drawing/2014/main" val="4090624348"/>
                    </a:ext>
                  </a:extLst>
                </a:gridCol>
                <a:gridCol w="3386383">
                  <a:extLst>
                    <a:ext uri="{9D8B030D-6E8A-4147-A177-3AD203B41FA5}">
                      <a16:colId xmlns:a16="http://schemas.microsoft.com/office/drawing/2014/main" val="2108869067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3620868336"/>
                    </a:ext>
                  </a:extLst>
                </a:gridCol>
                <a:gridCol w="1691077">
                  <a:extLst>
                    <a:ext uri="{9D8B030D-6E8A-4147-A177-3AD203B41FA5}">
                      <a16:colId xmlns:a16="http://schemas.microsoft.com/office/drawing/2014/main" val="4155433297"/>
                    </a:ext>
                  </a:extLst>
                </a:gridCol>
                <a:gridCol w="1566863">
                  <a:extLst>
                    <a:ext uri="{9D8B030D-6E8A-4147-A177-3AD203B41FA5}">
                      <a16:colId xmlns:a16="http://schemas.microsoft.com/office/drawing/2014/main" val="539349874"/>
                    </a:ext>
                  </a:extLst>
                </a:gridCol>
                <a:gridCol w="1681551">
                  <a:extLst>
                    <a:ext uri="{9D8B030D-6E8A-4147-A177-3AD203B41FA5}">
                      <a16:colId xmlns:a16="http://schemas.microsoft.com/office/drawing/2014/main" val="79312228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24389622"/>
                    </a:ext>
                  </a:extLst>
                </a:gridCol>
              </a:tblGrid>
              <a:tr h="45557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Sr No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Particulars 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Unit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2025-26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2024-25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2025-26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2024-25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88647"/>
                  </a:ext>
                </a:extLst>
              </a:tr>
              <a:tr h="21174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November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November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December up to </a:t>
                      </a:r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27.12.25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00FF00"/>
                        </a:highligh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019564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Cane Crushed 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rgbClr val="009A46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3055700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2777600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2833100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3062400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719222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Gross Season Days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Nos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090018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Crushing rate Including Stoppage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rgbClr val="009A46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101857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92587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98787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783085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Crushing rate Excluding stoppage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rgbClr val="009A46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103620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93877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106286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100877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2734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Hrs Available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Hrs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720:00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720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648:00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744:00:00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40424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Days Worked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 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29.49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29.59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26.66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30.36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949396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Hrs Worked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Hrs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707:45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710.10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639:44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728:35:00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357950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98.30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98.63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98.72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97.93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062985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Stoppage Hours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Hrs.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12:15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9.50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8:16:00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15:25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27385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Above 100000 </a:t>
                      </a:r>
                      <a:r>
                        <a:rPr lang="en-US" sz="1500" u="none" strike="noStrike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Qtls</a:t>
                      </a:r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Cane Crushing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Days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28502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Highest Cane Crushing in Days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Qtls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rgbClr val="009A46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108500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102000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104000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01346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 Extraction ( ME)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95.61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95.38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96.25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96.31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66094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Reduced mill Extraction (RME)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71.74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95.77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71.65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96.46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84808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Bagasse % Cane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27.83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28.12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27.90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27.04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59922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 % Bagasse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rgbClr val="009A46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1.80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966818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Moisture % Bagasse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50.18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50.34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49.73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11231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Imbibition % Cane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35.63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37.05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38.07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38.24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16076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Imbibition % Fibre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270.47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268.78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286.83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295.45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838985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Dry Milling Factor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71.74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71.44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71.65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72.52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31955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Grease &amp; Lubricants Kg/100 </a:t>
                      </a:r>
                      <a:r>
                        <a:rPr lang="en-US" sz="1500" u="none" strike="noStrike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Qtls</a:t>
                      </a:r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29481"/>
                  </a:ext>
                </a:extLst>
              </a:tr>
              <a:tr h="221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 KW/T Cane) 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32.21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33.07</a:t>
                      </a:r>
                      <a:endParaRPr lang="en-IN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32.71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577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566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36621-6BBA-93FE-8516-ECDDBA49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F8D36-979C-1656-A6C8-B6DDD3AA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E9FDF8-23DA-03F1-A2E2-E7660FD1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43934"/>
            <a:ext cx="6337300" cy="87046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Sugar Power Consumption Breakup ( MWH)</a:t>
            </a:r>
            <a:br>
              <a:rPr lang="en-US" sz="2400" dirty="0"/>
            </a:br>
            <a:r>
              <a:rPr lang="en-US" sz="2400" dirty="0"/>
              <a:t>Week 21.12.2025 to 27.12.2025</a:t>
            </a:r>
            <a:endParaRPr lang="en-IN" sz="24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0E74A5E-DD70-8AC4-C698-867D54977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B395A6-8E50-DAB8-406F-75DA33C3B839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2"/>
          <a:ext cx="11201400" cy="5410199"/>
        </p:xfrm>
        <a:graphic>
          <a:graphicData uri="http://schemas.openxmlformats.org/drawingml/2006/table">
            <a:tbl>
              <a:tblPr/>
              <a:tblGrid>
                <a:gridCol w="939010">
                  <a:extLst>
                    <a:ext uri="{9D8B030D-6E8A-4147-A177-3AD203B41FA5}">
                      <a16:colId xmlns:a16="http://schemas.microsoft.com/office/drawing/2014/main" val="1009660440"/>
                    </a:ext>
                  </a:extLst>
                </a:gridCol>
                <a:gridCol w="939009">
                  <a:extLst>
                    <a:ext uri="{9D8B030D-6E8A-4147-A177-3AD203B41FA5}">
                      <a16:colId xmlns:a16="http://schemas.microsoft.com/office/drawing/2014/main" val="2254857013"/>
                    </a:ext>
                  </a:extLst>
                </a:gridCol>
                <a:gridCol w="1118874">
                  <a:extLst>
                    <a:ext uri="{9D8B030D-6E8A-4147-A177-3AD203B41FA5}">
                      <a16:colId xmlns:a16="http://schemas.microsoft.com/office/drawing/2014/main" val="1311319321"/>
                    </a:ext>
                  </a:extLst>
                </a:gridCol>
                <a:gridCol w="745342">
                  <a:extLst>
                    <a:ext uri="{9D8B030D-6E8A-4147-A177-3AD203B41FA5}">
                      <a16:colId xmlns:a16="http://schemas.microsoft.com/office/drawing/2014/main" val="2012934693"/>
                    </a:ext>
                  </a:extLst>
                </a:gridCol>
                <a:gridCol w="745342">
                  <a:extLst>
                    <a:ext uri="{9D8B030D-6E8A-4147-A177-3AD203B41FA5}">
                      <a16:colId xmlns:a16="http://schemas.microsoft.com/office/drawing/2014/main" val="3490930956"/>
                    </a:ext>
                  </a:extLst>
                </a:gridCol>
                <a:gridCol w="833477">
                  <a:extLst>
                    <a:ext uri="{9D8B030D-6E8A-4147-A177-3AD203B41FA5}">
                      <a16:colId xmlns:a16="http://schemas.microsoft.com/office/drawing/2014/main" val="4219498207"/>
                    </a:ext>
                  </a:extLst>
                </a:gridCol>
                <a:gridCol w="813808">
                  <a:extLst>
                    <a:ext uri="{9D8B030D-6E8A-4147-A177-3AD203B41FA5}">
                      <a16:colId xmlns:a16="http://schemas.microsoft.com/office/drawing/2014/main" val="697791949"/>
                    </a:ext>
                  </a:extLst>
                </a:gridCol>
                <a:gridCol w="876409">
                  <a:extLst>
                    <a:ext uri="{9D8B030D-6E8A-4147-A177-3AD203B41FA5}">
                      <a16:colId xmlns:a16="http://schemas.microsoft.com/office/drawing/2014/main" val="2263753435"/>
                    </a:ext>
                  </a:extLst>
                </a:gridCol>
                <a:gridCol w="708614">
                  <a:extLst>
                    <a:ext uri="{9D8B030D-6E8A-4147-A177-3AD203B41FA5}">
                      <a16:colId xmlns:a16="http://schemas.microsoft.com/office/drawing/2014/main" val="4260848684"/>
                    </a:ext>
                  </a:extLst>
                </a:gridCol>
                <a:gridCol w="832536">
                  <a:extLst>
                    <a:ext uri="{9D8B030D-6E8A-4147-A177-3AD203B41FA5}">
                      <a16:colId xmlns:a16="http://schemas.microsoft.com/office/drawing/2014/main" val="1478652196"/>
                    </a:ext>
                  </a:extLst>
                </a:gridCol>
                <a:gridCol w="832536">
                  <a:extLst>
                    <a:ext uri="{9D8B030D-6E8A-4147-A177-3AD203B41FA5}">
                      <a16:colId xmlns:a16="http://schemas.microsoft.com/office/drawing/2014/main" val="3949126681"/>
                    </a:ext>
                  </a:extLst>
                </a:gridCol>
                <a:gridCol w="908222">
                  <a:extLst>
                    <a:ext uri="{9D8B030D-6E8A-4147-A177-3AD203B41FA5}">
                      <a16:colId xmlns:a16="http://schemas.microsoft.com/office/drawing/2014/main" val="1238922502"/>
                    </a:ext>
                  </a:extLst>
                </a:gridCol>
                <a:gridCol w="908221">
                  <a:extLst>
                    <a:ext uri="{9D8B030D-6E8A-4147-A177-3AD203B41FA5}">
                      <a16:colId xmlns:a16="http://schemas.microsoft.com/office/drawing/2014/main" val="2789798786"/>
                    </a:ext>
                  </a:extLst>
                </a:gridCol>
              </a:tblGrid>
              <a:tr h="451065">
                <a:tc gridSpan="1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Comparative data for Cane Crushed , Power Generation , Export and SPE Division Power Consumption of Year 24-25 Vs 25-26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701175"/>
                  </a:ext>
                </a:extLst>
              </a:tr>
              <a:tr h="406814"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Crushed (MT)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Power Consumption Breakup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28031"/>
                  </a:ext>
                </a:extLst>
              </a:tr>
              <a:tr h="59702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SHREDDER-1&amp;2 (MW/Hrs.)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Zero &amp; 4th Mill   (MW/Hrs.)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 House  (MW/Hrs.)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Raw &amp; Ref. House   (MW/Hrs.)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Total Power   Consumption-Sugar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404041"/>
                  </a:ext>
                </a:extLst>
              </a:tr>
              <a:tr h="4510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24-25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038326"/>
                  </a:ext>
                </a:extLst>
              </a:tr>
              <a:tr h="500605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21-Dec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106500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3.32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3.94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1.13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2.38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2.11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2.35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2.16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11.05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11.63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747771"/>
                  </a:ext>
                </a:extLst>
              </a:tr>
              <a:tr h="500605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22-Dec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101700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107500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3.51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4.04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0.87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0.94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2.28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2.28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11.03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11.76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7019"/>
                  </a:ext>
                </a:extLst>
              </a:tr>
              <a:tr h="500605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23-Dec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3.49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4.02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0.87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0.92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2.34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2.17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11.07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11.75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86585"/>
                  </a:ext>
                </a:extLst>
              </a:tr>
              <a:tr h="500605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24-Dec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103200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110000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3.65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4.14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0.86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0.93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2.19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2.30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11.25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11.94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508942"/>
                  </a:ext>
                </a:extLst>
              </a:tr>
              <a:tr h="500605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25-Dec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93800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3.46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4.11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0.81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0.94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2.28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2.11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2.33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10.71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12.02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23331"/>
                  </a:ext>
                </a:extLst>
              </a:tr>
              <a:tr h="500605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26-Dec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105500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3.70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4.14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0.86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0.93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2.28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2.22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2.34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11.28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12.07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7715"/>
                  </a:ext>
                </a:extLst>
              </a:tr>
              <a:tr h="500605"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27-Dec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103400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107500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3.75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4.11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0.87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0.93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2.26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2.30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2.33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11.37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12.01</a:t>
                      </a:r>
                    </a:p>
                  </a:txBody>
                  <a:tcPr marL="0" marR="857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1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896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CDBC-170A-6D44-F17A-94D74EB6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AB80C-19BD-250B-BDC9-10495B44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A173721-559C-39C7-3B43-E84590435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799" y="43934"/>
            <a:ext cx="7848600" cy="71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Milling Data (21.12.2025 to 27.12.2025)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50BBBD7-FCED-B8FA-39DE-1A684376B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71B68D-8D9E-3C56-33B8-2669D9580D51}"/>
              </a:ext>
            </a:extLst>
          </p:cNvPr>
          <p:cNvGraphicFramePr>
            <a:graphicFrameLocks noGrp="1"/>
          </p:cNvGraphicFramePr>
          <p:nvPr/>
        </p:nvGraphicFramePr>
        <p:xfrm>
          <a:off x="305434" y="914400"/>
          <a:ext cx="11733530" cy="5451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54968207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3214623231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1108654979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88603635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3127131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16222842"/>
                    </a:ext>
                  </a:extLst>
                </a:gridCol>
                <a:gridCol w="609283">
                  <a:extLst>
                    <a:ext uri="{9D8B030D-6E8A-4147-A177-3AD203B41FA5}">
                      <a16:colId xmlns:a16="http://schemas.microsoft.com/office/drawing/2014/main" val="1845360195"/>
                    </a:ext>
                  </a:extLst>
                </a:gridCol>
                <a:gridCol w="591828">
                  <a:extLst>
                    <a:ext uri="{9D8B030D-6E8A-4147-A177-3AD203B41FA5}">
                      <a16:colId xmlns:a16="http://schemas.microsoft.com/office/drawing/2014/main" val="3148407159"/>
                    </a:ext>
                  </a:extLst>
                </a:gridCol>
                <a:gridCol w="650875">
                  <a:extLst>
                    <a:ext uri="{9D8B030D-6E8A-4147-A177-3AD203B41FA5}">
                      <a16:colId xmlns:a16="http://schemas.microsoft.com/office/drawing/2014/main" val="24105704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7709655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0007849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4433392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51873346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931789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2425681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905324898"/>
                    </a:ext>
                  </a:extLst>
                </a:gridCol>
                <a:gridCol w="516247">
                  <a:extLst>
                    <a:ext uri="{9D8B030D-6E8A-4147-A177-3AD203B41FA5}">
                      <a16:colId xmlns:a16="http://schemas.microsoft.com/office/drawing/2014/main" val="2458547830"/>
                    </a:ext>
                  </a:extLst>
                </a:gridCol>
                <a:gridCol w="1523364">
                  <a:extLst>
                    <a:ext uri="{9D8B030D-6E8A-4147-A177-3AD203B41FA5}">
                      <a16:colId xmlns:a16="http://schemas.microsoft.com/office/drawing/2014/main" val="2815566806"/>
                    </a:ext>
                  </a:extLst>
                </a:gridCol>
              </a:tblGrid>
              <a:tr h="32015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Crop Day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Crush in Qlts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 Crush Rate      Excl  Stopp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Imbibition % Fiber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Maceration % Cane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Bag Pol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Bag Moisture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 kw / T Cane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Stoppage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02399"/>
                  </a:ext>
                </a:extLst>
              </a:tr>
              <a:tr h="32015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Day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82665"/>
                  </a:ext>
                </a:extLst>
              </a:tr>
              <a:tr h="1920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FF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93229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17900000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290-295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 Max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1.65-1.70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49.00-49.5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31.50-32.00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469306"/>
                  </a:ext>
                </a:extLst>
              </a:tr>
              <a:tr h="527916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21/12/2025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106500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5669700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106648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101088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283.64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275.80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38.18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36.38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31.92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22:25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85725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Main Cane Carrier motor stalled due to overload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673120"/>
                  </a:ext>
                </a:extLst>
              </a:tr>
              <a:tr h="576226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22/12/2025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107500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5777200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107500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101201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284.28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275.93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38.07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36.41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31.83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233925"/>
                  </a:ext>
                </a:extLst>
              </a:tr>
              <a:tr h="960377"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23/12/2025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5884200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107447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101307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285.30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276.12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37.95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36.44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31.95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Main Cane Carrier motor stalled due to overload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48358"/>
                  </a:ext>
                </a:extLst>
              </a:tr>
              <a:tr h="109263"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24/12/2025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5994200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110152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101457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285.18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276.31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37.98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34.47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31.48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31.99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Feeder drum trip due to Overload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37932"/>
                  </a:ext>
                </a:extLst>
              </a:tr>
              <a:tr h="31225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24/12/2025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5994200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110152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101457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285.18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276.31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37.98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34.47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31.48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31.99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98105"/>
                  </a:ext>
                </a:extLst>
              </a:tr>
              <a:tr h="64092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25/12/2025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6101200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107976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101564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282.85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276.40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37.92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36.49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49.98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32.61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IRC No-1 Tripped due to overload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45594"/>
                  </a:ext>
                </a:extLst>
              </a:tr>
              <a:tr h="92291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26/12/2025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105500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6206700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105868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101634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288.65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276.68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38.82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36.53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33.21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32.02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Feeder Drum &amp; Cane Carrier Tripped due to overload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39400"/>
                  </a:ext>
                </a:extLst>
              </a:tr>
              <a:tr h="527916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27/12/2025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107500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6314200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107799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101733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287.86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276.80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38.70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36.57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49.98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32.40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32.03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Feeder Drum &amp; Cane Carrier Tripped due to overload (2Times)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27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826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B281-BF87-3707-243B-3A5ED858B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7CCB1-ABAD-67FE-D8EA-217904E1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97F84D9-142E-516B-FCF4-6AB70E8FA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733" y="348071"/>
            <a:ext cx="8964954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Vibration &amp; Motor Power Data for Shredder Rotor (21.12.2025 to 27.12.2025)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0340DC9-2144-C570-03CB-FDC662AA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3BDDED-45A7-7448-37A6-CF2446E41DF5}"/>
              </a:ext>
            </a:extLst>
          </p:cNvPr>
          <p:cNvGraphicFramePr>
            <a:graphicFrameLocks noGrp="1"/>
          </p:cNvGraphicFramePr>
          <p:nvPr/>
        </p:nvGraphicFramePr>
        <p:xfrm>
          <a:off x="555766" y="914402"/>
          <a:ext cx="11302457" cy="5410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240">
                  <a:extLst>
                    <a:ext uri="{9D8B030D-6E8A-4147-A177-3AD203B41FA5}">
                      <a16:colId xmlns:a16="http://schemas.microsoft.com/office/drawing/2014/main" val="3193904478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222446581"/>
                    </a:ext>
                  </a:extLst>
                </a:gridCol>
                <a:gridCol w="971032">
                  <a:extLst>
                    <a:ext uri="{9D8B030D-6E8A-4147-A177-3AD203B41FA5}">
                      <a16:colId xmlns:a16="http://schemas.microsoft.com/office/drawing/2014/main" val="677514976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val="282938854"/>
                    </a:ext>
                  </a:extLst>
                </a:gridCol>
                <a:gridCol w="847156">
                  <a:extLst>
                    <a:ext uri="{9D8B030D-6E8A-4147-A177-3AD203B41FA5}">
                      <a16:colId xmlns:a16="http://schemas.microsoft.com/office/drawing/2014/main" val="298029027"/>
                    </a:ext>
                  </a:extLst>
                </a:gridCol>
                <a:gridCol w="709509">
                  <a:extLst>
                    <a:ext uri="{9D8B030D-6E8A-4147-A177-3AD203B41FA5}">
                      <a16:colId xmlns:a16="http://schemas.microsoft.com/office/drawing/2014/main" val="2167528087"/>
                    </a:ext>
                  </a:extLst>
                </a:gridCol>
                <a:gridCol w="777747">
                  <a:extLst>
                    <a:ext uri="{9D8B030D-6E8A-4147-A177-3AD203B41FA5}">
                      <a16:colId xmlns:a16="http://schemas.microsoft.com/office/drawing/2014/main" val="1025024436"/>
                    </a:ext>
                  </a:extLst>
                </a:gridCol>
                <a:gridCol w="777747">
                  <a:extLst>
                    <a:ext uri="{9D8B030D-6E8A-4147-A177-3AD203B41FA5}">
                      <a16:colId xmlns:a16="http://schemas.microsoft.com/office/drawing/2014/main" val="2452950759"/>
                    </a:ext>
                  </a:extLst>
                </a:gridCol>
                <a:gridCol w="777747">
                  <a:extLst>
                    <a:ext uri="{9D8B030D-6E8A-4147-A177-3AD203B41FA5}">
                      <a16:colId xmlns:a16="http://schemas.microsoft.com/office/drawing/2014/main" val="3441474830"/>
                    </a:ext>
                  </a:extLst>
                </a:gridCol>
                <a:gridCol w="995517">
                  <a:extLst>
                    <a:ext uri="{9D8B030D-6E8A-4147-A177-3AD203B41FA5}">
                      <a16:colId xmlns:a16="http://schemas.microsoft.com/office/drawing/2014/main" val="3369104432"/>
                    </a:ext>
                  </a:extLst>
                </a:gridCol>
                <a:gridCol w="650395">
                  <a:extLst>
                    <a:ext uri="{9D8B030D-6E8A-4147-A177-3AD203B41FA5}">
                      <a16:colId xmlns:a16="http://schemas.microsoft.com/office/drawing/2014/main" val="745400566"/>
                    </a:ext>
                  </a:extLst>
                </a:gridCol>
                <a:gridCol w="616114">
                  <a:extLst>
                    <a:ext uri="{9D8B030D-6E8A-4147-A177-3AD203B41FA5}">
                      <a16:colId xmlns:a16="http://schemas.microsoft.com/office/drawing/2014/main" val="866674412"/>
                    </a:ext>
                  </a:extLst>
                </a:gridCol>
                <a:gridCol w="770142">
                  <a:extLst>
                    <a:ext uri="{9D8B030D-6E8A-4147-A177-3AD203B41FA5}">
                      <a16:colId xmlns:a16="http://schemas.microsoft.com/office/drawing/2014/main" val="3509897008"/>
                    </a:ext>
                  </a:extLst>
                </a:gridCol>
                <a:gridCol w="888635">
                  <a:extLst>
                    <a:ext uri="{9D8B030D-6E8A-4147-A177-3AD203B41FA5}">
                      <a16:colId xmlns:a16="http://schemas.microsoft.com/office/drawing/2014/main" val="2184400940"/>
                    </a:ext>
                  </a:extLst>
                </a:gridCol>
              </a:tblGrid>
              <a:tr h="4530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Crop Day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Crush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Shredder   Vibration &amp; Bearing Temp ( LHS ) 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Shredder   Vibration &amp; Bearing Temp   (RHS)-2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05729"/>
                  </a:ext>
                </a:extLst>
              </a:tr>
              <a:tr h="64221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On 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To 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Motor LHS     Power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Brg Temp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V 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H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 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Motor RHS Power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Brg Temp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V 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H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 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14517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21/12/2025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5669700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108.29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57.83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107.88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55.37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658152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22/12/2025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5777200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109.60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58.40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109.06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56.02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151488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23/12/2025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5884200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110.96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57.95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109.75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55.19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69869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24/12/2025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5994200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113.10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58.72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112.45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55.99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769220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25/12/2025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6101200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112.95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58.48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111.94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55.85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80165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26/12/2025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105500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6206700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113.01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58.65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111.94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55.08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032122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27/12/2025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6314200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113.61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58.99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112.35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55.08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339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578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D9340-A06F-0D60-45A5-A96609D7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DCEF-9663-C1CB-0A59-14CBF7EC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27" y="956318"/>
            <a:ext cx="7941288" cy="372449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Outer Ring wall casting done &amp; Inside Sand filling to be 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219C5-74CB-1307-2018-AF4AC388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373" y="6541827"/>
            <a:ext cx="457200" cy="304800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50DC7E7-C26D-CB50-3F2F-289C7E9B3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851" y="120735"/>
            <a:ext cx="7848600" cy="66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Capex Under Progress </a:t>
            </a:r>
          </a:p>
          <a:p>
            <a:r>
              <a:rPr lang="en-US" sz="2800" dirty="0"/>
              <a:t>New Molasses Tank Foundation </a:t>
            </a:r>
            <a:endParaRPr lang="en-IN" dirty="0"/>
          </a:p>
        </p:txBody>
      </p:sp>
      <p:pic>
        <p:nvPicPr>
          <p:cNvPr id="7" name="Picture 6" descr="A large concrete tank with pipes and smoke coming out of it&#10;&#10;AI-generated content may be incorrect.">
            <a:extLst>
              <a:ext uri="{FF2B5EF4-FFF2-40B4-BE49-F238E27FC236}">
                <a16:creationId xmlns:a16="http://schemas.microsoft.com/office/drawing/2014/main" id="{2C9ACA89-E8D9-9E19-AE5F-D7B76991A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 b="29799"/>
          <a:stretch>
            <a:fillRect/>
          </a:stretch>
        </p:blipFill>
        <p:spPr>
          <a:xfrm>
            <a:off x="609600" y="1497386"/>
            <a:ext cx="7941288" cy="4903414"/>
          </a:xfrm>
          <a:prstGeom prst="rect">
            <a:avLst/>
          </a:prstGeom>
        </p:spPr>
      </p:pic>
      <p:pic>
        <p:nvPicPr>
          <p:cNvPr id="12" name="Picture 11" descr="A large concrete structure with pipes and smoke coming out of it&#10;&#10;AI-generated content may be incorrect.">
            <a:extLst>
              <a:ext uri="{FF2B5EF4-FFF2-40B4-BE49-F238E27FC236}">
                <a16:creationId xmlns:a16="http://schemas.microsoft.com/office/drawing/2014/main" id="{D0DF082C-4A13-8652-7863-113B2E417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8"/>
          <a:stretch>
            <a:fillRect/>
          </a:stretch>
        </p:blipFill>
        <p:spPr>
          <a:xfrm>
            <a:off x="8669740" y="1471227"/>
            <a:ext cx="2997958" cy="49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3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BC53-4296-5815-8F81-95541F5A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0B690-28AF-3193-124E-98E11EB0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194" y="6553200"/>
            <a:ext cx="457200" cy="304800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66CAC-E375-936D-4959-B5E0B4773D16}"/>
              </a:ext>
            </a:extLst>
          </p:cNvPr>
          <p:cNvSpPr txBox="1"/>
          <p:nvPr/>
        </p:nvSpPr>
        <p:spPr>
          <a:xfrm>
            <a:off x="723900" y="1015702"/>
            <a:ext cx="10744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Both Decanter, Tanks with piping Erection completed.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Panel Placed at position electrical &amp; Instrument wire work under progress.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GEA &amp; Chemical system may be reached at site by 30.12 to start commissioning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B658EAA-03C3-7585-41EF-5D910925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170457"/>
            <a:ext cx="4953000" cy="549037"/>
          </a:xfrm>
        </p:spPr>
        <p:txBody>
          <a:bodyPr/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Mud Removal System –Decanter </a:t>
            </a:r>
            <a:endParaRPr lang="en-IN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group of people standing outside of a building&#10;&#10;AI-generated content may be incorrect.">
            <a:extLst>
              <a:ext uri="{FF2B5EF4-FFF2-40B4-BE49-F238E27FC236}">
                <a16:creationId xmlns:a16="http://schemas.microsoft.com/office/drawing/2014/main" id="{8FA5FC09-29FB-ADA0-AD46-2A3053BF9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76961"/>
            <a:ext cx="7162800" cy="4572000"/>
          </a:xfrm>
          <a:prstGeom prst="rect">
            <a:avLst/>
          </a:prstGeom>
        </p:spPr>
      </p:pic>
      <p:pic>
        <p:nvPicPr>
          <p:cNvPr id="9" name="Picture 8" descr="A person in a helmet working in a building&#10;&#10;AI-generated content may be incorrect.">
            <a:extLst>
              <a:ext uri="{FF2B5EF4-FFF2-40B4-BE49-F238E27FC236}">
                <a16:creationId xmlns:a16="http://schemas.microsoft.com/office/drawing/2014/main" id="{CB9791A1-819D-7E1F-8B25-59075A87C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774686"/>
            <a:ext cx="379919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15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88BB-784D-911D-C66C-EFB86D9EE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09A2-E0AF-8EB9-43B8-ECB23615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194" y="6553200"/>
            <a:ext cx="457200" cy="304800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03185-8016-A064-A0AB-04572A45F3A8}"/>
              </a:ext>
            </a:extLst>
          </p:cNvPr>
          <p:cNvSpPr txBox="1"/>
          <p:nvPr/>
        </p:nvSpPr>
        <p:spPr>
          <a:xfrm>
            <a:off x="762000" y="1066800"/>
            <a:ext cx="939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tanks placed at position &amp; Pipeline work Completed 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pumps Fitted at Position, Coupling &amp; Pipeline fitting Completed.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Electrical &amp; Instrument Cabling work Under progress.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856F48A-DE0C-2D60-452C-E5A563D4F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245285"/>
            <a:ext cx="4953000" cy="549037"/>
          </a:xfrm>
        </p:spPr>
        <p:txBody>
          <a:bodyPr/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Mud Removal System –Decanter </a:t>
            </a:r>
            <a:endParaRPr lang="en-IN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construction site with a few people&#10;&#10;AI-generated content may be incorrect.">
            <a:extLst>
              <a:ext uri="{FF2B5EF4-FFF2-40B4-BE49-F238E27FC236}">
                <a16:creationId xmlns:a16="http://schemas.microsoft.com/office/drawing/2014/main" id="{F72B06D2-E186-5FB3-1B46-7F211F5FA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835900" cy="4277436"/>
          </a:xfrm>
          <a:prstGeom prst="rect">
            <a:avLst/>
          </a:prstGeom>
        </p:spPr>
      </p:pic>
      <p:pic>
        <p:nvPicPr>
          <p:cNvPr id="7" name="Picture 6" descr="A ladder next to a tarp&#10;&#10;AI-generated content may be incorrect.">
            <a:extLst>
              <a:ext uri="{FF2B5EF4-FFF2-40B4-BE49-F238E27FC236}">
                <a16:creationId xmlns:a16="http://schemas.microsoft.com/office/drawing/2014/main" id="{A8301EDC-787B-4BD6-EC60-24A6804E4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94" y="2122226"/>
            <a:ext cx="3162300" cy="42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02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F653-86DC-B62C-82BF-B4959738D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AB7D7C-C33A-1D1E-B099-696F75382B92}"/>
              </a:ext>
            </a:extLst>
          </p:cNvPr>
          <p:cNvSpPr txBox="1"/>
          <p:nvPr/>
        </p:nvSpPr>
        <p:spPr>
          <a:xfrm>
            <a:off x="1914832" y="297941"/>
            <a:ext cx="836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Report (off Season 2025)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DE8D5-949F-4DF3-DA12-24E331753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3"/>
          <a:stretch>
            <a:fillRect/>
          </a:stretch>
        </p:blipFill>
        <p:spPr>
          <a:xfrm rot="5400000">
            <a:off x="1217062" y="260888"/>
            <a:ext cx="5223481" cy="682038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21389D1-C009-8A69-2B53-3ED5ED58D7C3}"/>
              </a:ext>
            </a:extLst>
          </p:cNvPr>
          <p:cNvGraphicFramePr>
            <a:graphicFrameLocks noGrp="1"/>
          </p:cNvGraphicFramePr>
          <p:nvPr/>
        </p:nvGraphicFramePr>
        <p:xfrm>
          <a:off x="7433187" y="1059341"/>
          <a:ext cx="4340201" cy="54406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0201">
                  <a:extLst>
                    <a:ext uri="{9D8B030D-6E8A-4147-A177-3AD203B41FA5}">
                      <a16:colId xmlns:a16="http://schemas.microsoft.com/office/drawing/2014/main" val="562234375"/>
                    </a:ext>
                  </a:extLst>
                </a:gridCol>
              </a:tblGrid>
              <a:tr h="5334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/>
                        <a:t>Observation  Noted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543218"/>
                  </a:ext>
                </a:extLst>
              </a:tr>
              <a:tr h="7217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Heavy pitting found output shaft at mill &amp; turbine side bottom cover bearing seat for all mill FMG.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448293"/>
                  </a:ext>
                </a:extLst>
              </a:tr>
              <a:tr h="2800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Minor pitting found of out put shaft top bearing cover bearing seat for all mill FMG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81864"/>
                  </a:ext>
                </a:extLst>
              </a:tr>
              <a:tr h="8400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Minor pitting found at gear &amp;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Pinion teeth of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output shaft for all mill FMG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3112"/>
                  </a:ext>
                </a:extLst>
              </a:tr>
              <a:tr h="484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Minor pitting on gear &amp; Pinion Teeth 02 Nos out of 18 nos.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94377"/>
                  </a:ext>
                </a:extLst>
              </a:tr>
              <a:tr h="484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Minor Chip out  on gear teeth 09 nos. out of 61 nos. teeth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04404"/>
                  </a:ext>
                </a:extLst>
              </a:tr>
              <a:tr h="8400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Impression also found on bearing outer race. Bearing Rollers found OK. Present bearing 23064 b clearance 0.27 mm/0.35 mm(T/M)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82180"/>
                  </a:ext>
                </a:extLst>
              </a:tr>
              <a:tr h="484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Pitting found at mill side top cover bearing seat.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861869"/>
                  </a:ext>
                </a:extLst>
              </a:tr>
              <a:tr h="484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Gear teeth condition found okay (Minor Scratch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12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625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DE263-7803-7C1E-8880-F6945A05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C490D-1BF4-16E8-ED5F-B9D7A6BC8055}"/>
              </a:ext>
            </a:extLst>
          </p:cNvPr>
          <p:cNvSpPr txBox="1"/>
          <p:nvPr/>
        </p:nvSpPr>
        <p:spPr>
          <a:xfrm>
            <a:off x="2507569" y="355341"/>
            <a:ext cx="7786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 &amp; 2 Report (off season 2025 )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0D96713B-B0EE-BBA0-E340-5FF9D87CBA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5562600" cy="2611718"/>
          </a:xfrm>
          <a:prstGeom prst="rect">
            <a:avLst/>
          </a:prstGeom>
        </p:spPr>
      </p:pic>
      <p:pic>
        <p:nvPicPr>
          <p:cNvPr id="14" name="Picture 13" descr="A close-up of a metal piece&#10;&#10;AI-generated content may be incorrect.">
            <a:extLst>
              <a:ext uri="{FF2B5EF4-FFF2-40B4-BE49-F238E27FC236}">
                <a16:creationId xmlns:a16="http://schemas.microsoft.com/office/drawing/2014/main" id="{F253F663-3589-211A-242A-97724F7DF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64526"/>
            <a:ext cx="5791200" cy="2592034"/>
          </a:xfrm>
          <a:prstGeom prst="rect">
            <a:avLst/>
          </a:prstGeom>
        </p:spPr>
      </p:pic>
      <p:pic>
        <p:nvPicPr>
          <p:cNvPr id="19" name="Picture 18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4CF786C5-BEE8-F490-6D2A-103FD5AD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019"/>
          <a:stretch>
            <a:fillRect/>
          </a:stretch>
        </p:blipFill>
        <p:spPr>
          <a:xfrm>
            <a:off x="6400801" y="3730231"/>
            <a:ext cx="5638799" cy="2878918"/>
          </a:xfrm>
          <a:prstGeom prst="rect">
            <a:avLst/>
          </a:prstGeom>
        </p:spPr>
      </p:pic>
      <p:pic>
        <p:nvPicPr>
          <p:cNvPr id="21" name="Picture 20" descr="A large metal gear wheel&#10;&#10;AI-generated content may be incorrect.">
            <a:extLst>
              <a:ext uri="{FF2B5EF4-FFF2-40B4-BE49-F238E27FC236}">
                <a16:creationId xmlns:a16="http://schemas.microsoft.com/office/drawing/2014/main" id="{37756203-104D-A2D1-DB1C-807581BAFE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310" b="16363"/>
          <a:stretch>
            <a:fillRect/>
          </a:stretch>
        </p:blipFill>
        <p:spPr>
          <a:xfrm>
            <a:off x="533400" y="3730231"/>
            <a:ext cx="5638799" cy="2878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6F8DE-5FD2-FE94-E69C-C42E0B5DB850}"/>
              </a:ext>
            </a:extLst>
          </p:cNvPr>
          <p:cNvSpPr txBox="1"/>
          <p:nvPr/>
        </p:nvSpPr>
        <p:spPr>
          <a:xfrm>
            <a:off x="8771744" y="2796793"/>
            <a:ext cx="3135928" cy="830997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1ST MILL INTERMEDIATE SHAFT</a:t>
            </a:r>
          </a:p>
          <a:p>
            <a:pPr algn="l"/>
            <a:r>
              <a:rPr lang="en-US" sz="1600" b="1" u="sng" dirty="0"/>
              <a:t>Minor teeth chip out 9 Nos out of 18 teeth .</a:t>
            </a:r>
            <a:endParaRPr lang="en-IN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72D78-B8E7-ED25-F4F5-CCD4C515C0CB}"/>
              </a:ext>
            </a:extLst>
          </p:cNvPr>
          <p:cNvSpPr txBox="1"/>
          <p:nvPr/>
        </p:nvSpPr>
        <p:spPr>
          <a:xfrm>
            <a:off x="304801" y="1015087"/>
            <a:ext cx="5943599" cy="830997"/>
          </a:xfrm>
          <a:prstGeom prst="rect">
            <a:avLst/>
          </a:prstGeom>
          <a:solidFill>
            <a:srgbClr val="00B05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1</a:t>
            </a:r>
            <a:r>
              <a:rPr lang="en-US" sz="1600" b="1" u="sng" baseline="30000" dirty="0"/>
              <a:t>st</a:t>
            </a:r>
            <a:r>
              <a:rPr lang="en-US" sz="1600" b="1" u="sng" dirty="0"/>
              <a:t> MILL OUTPUT SHAFT  </a:t>
            </a:r>
          </a:p>
          <a:p>
            <a:pPr algn="l"/>
            <a:r>
              <a:rPr lang="en-US" sz="1600" b="1" dirty="0"/>
              <a:t>Outer race impression &amp; Bearing Roller minor pitting Found </a:t>
            </a:r>
          </a:p>
          <a:p>
            <a:pPr algn="l"/>
            <a:r>
              <a:rPr lang="en-US" sz="1600" b="1" dirty="0"/>
              <a:t>Heavy pitting found at mill side &amp; turbine side bottom bearing seat.</a:t>
            </a:r>
            <a:endParaRPr lang="en-IN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B05DE-3097-8D9A-3364-F1708CABECF4}"/>
              </a:ext>
            </a:extLst>
          </p:cNvPr>
          <p:cNvSpPr txBox="1"/>
          <p:nvPr/>
        </p:nvSpPr>
        <p:spPr>
          <a:xfrm>
            <a:off x="1143001" y="3902423"/>
            <a:ext cx="4038600" cy="584775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2</a:t>
            </a:r>
            <a:r>
              <a:rPr lang="en-US" sz="1600" b="1" u="sng" baseline="30000" dirty="0"/>
              <a:t>ND</a:t>
            </a:r>
            <a:r>
              <a:rPr lang="en-US" sz="1600" b="1" u="sng" dirty="0"/>
              <a:t> MILL INTERMEDIATE GEAR SHAFT </a:t>
            </a:r>
          </a:p>
          <a:p>
            <a:pPr algn="l"/>
            <a:r>
              <a:rPr lang="en-US" sz="1600" b="1" dirty="0"/>
              <a:t>Pitting found on pinion teeth 3Nos out of 18</a:t>
            </a:r>
            <a:endParaRPr lang="en-IN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44C3-6E07-A9A6-5B43-BE505E7A0A40}"/>
              </a:ext>
            </a:extLst>
          </p:cNvPr>
          <p:cNvSpPr txBox="1"/>
          <p:nvPr/>
        </p:nvSpPr>
        <p:spPr>
          <a:xfrm>
            <a:off x="7606352" y="5169690"/>
            <a:ext cx="4433248" cy="584775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2</a:t>
            </a:r>
            <a:r>
              <a:rPr lang="en-US" sz="1600" b="1" u="sng" baseline="30000" dirty="0"/>
              <a:t>ND</a:t>
            </a:r>
            <a:r>
              <a:rPr lang="en-US" sz="1600" b="1" u="sng" dirty="0"/>
              <a:t> MILL INTERMEDIATE GEAR SHAFT </a:t>
            </a:r>
          </a:p>
          <a:p>
            <a:pPr algn="l"/>
            <a:r>
              <a:rPr lang="en-US" sz="1600" b="1" dirty="0"/>
              <a:t>Pitting found on Gear teeth 13Nos out of 69 Teeth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244942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C9265-585B-C9A3-A111-4A10584A8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BC5E7-389E-6788-C68D-EBE85A665EFB}"/>
              </a:ext>
            </a:extLst>
          </p:cNvPr>
          <p:cNvSpPr txBox="1"/>
          <p:nvPr/>
        </p:nvSpPr>
        <p:spPr>
          <a:xfrm>
            <a:off x="2105331" y="173707"/>
            <a:ext cx="836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No-3 Report (off season 2024 &amp; 2025 )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close-up of a gear&#10;&#10;AI-generated content may be incorrect.">
            <a:extLst>
              <a:ext uri="{FF2B5EF4-FFF2-40B4-BE49-F238E27FC236}">
                <a16:creationId xmlns:a16="http://schemas.microsoft.com/office/drawing/2014/main" id="{455D23A8-93E1-143A-874D-1264E6B8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373685"/>
            <a:ext cx="4191001" cy="3067860"/>
          </a:xfrm>
          <a:prstGeom prst="rect">
            <a:avLst/>
          </a:prstGeom>
        </p:spPr>
      </p:pic>
      <p:pic>
        <p:nvPicPr>
          <p:cNvPr id="6" name="Picture 5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B3382D58-55DE-8FD7-7DFA-3E7A1E13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2" y="3276600"/>
            <a:ext cx="3669579" cy="3067860"/>
          </a:xfrm>
          <a:prstGeom prst="rect">
            <a:avLst/>
          </a:prstGeom>
        </p:spPr>
      </p:pic>
      <p:pic>
        <p:nvPicPr>
          <p:cNvPr id="8" name="Picture 7" descr="A close-up of a piece of metal&#10;&#10;AI-generated content may be incorrect.">
            <a:extLst>
              <a:ext uri="{FF2B5EF4-FFF2-40B4-BE49-F238E27FC236}">
                <a16:creationId xmlns:a16="http://schemas.microsoft.com/office/drawing/2014/main" id="{546CA000-64C4-2279-5ACD-38712ED8EF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5" r="4858" b="7418"/>
          <a:stretch>
            <a:fillRect/>
          </a:stretch>
        </p:blipFill>
        <p:spPr>
          <a:xfrm rot="16200000">
            <a:off x="5106865" y="-608136"/>
            <a:ext cx="2359270" cy="541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409514-3480-DE69-6364-9E35BAE63111}"/>
              </a:ext>
            </a:extLst>
          </p:cNvPr>
          <p:cNvSpPr txBox="1"/>
          <p:nvPr/>
        </p:nvSpPr>
        <p:spPr>
          <a:xfrm>
            <a:off x="304801" y="1015087"/>
            <a:ext cx="3047999" cy="2031325"/>
          </a:xfrm>
          <a:prstGeom prst="rect">
            <a:avLst/>
          </a:prstGeom>
          <a:solidFill>
            <a:srgbClr val="FFFF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u="sng" dirty="0"/>
              <a:t>3</a:t>
            </a:r>
            <a:r>
              <a:rPr lang="en-US" b="1" u="sng" baseline="30000" dirty="0"/>
              <a:t>rd</a:t>
            </a:r>
            <a:r>
              <a:rPr lang="en-US" b="1" u="sng" dirty="0"/>
              <a:t> MILL OUTPUT SHAFT  </a:t>
            </a:r>
          </a:p>
          <a:p>
            <a:pPr algn="l"/>
            <a:r>
              <a:rPr lang="en-US" b="1" dirty="0"/>
              <a:t>Outer race impression &amp; Bearing Roller minor pitting Found </a:t>
            </a:r>
          </a:p>
          <a:p>
            <a:pPr algn="l"/>
            <a:r>
              <a:rPr lang="en-US" b="1" dirty="0"/>
              <a:t>Heavy pitting found at mill side &amp; turbine side bottom bearing seat</a:t>
            </a:r>
            <a:r>
              <a:rPr lang="en-US" sz="1600" b="1" dirty="0"/>
              <a:t>.</a:t>
            </a:r>
            <a:endParaRPr lang="en-IN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F5492-AEF3-2DC7-D9FA-1AC2EC74B914}"/>
              </a:ext>
            </a:extLst>
          </p:cNvPr>
          <p:cNvCxnSpPr>
            <a:cxnSpLocks/>
          </p:cNvCxnSpPr>
          <p:nvPr/>
        </p:nvCxnSpPr>
        <p:spPr>
          <a:xfrm>
            <a:off x="3352800" y="1371600"/>
            <a:ext cx="2590800" cy="1371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14BD1D-6A0D-9BB0-795E-1B9BEC693D5A}"/>
              </a:ext>
            </a:extLst>
          </p:cNvPr>
          <p:cNvCxnSpPr>
            <a:cxnSpLocks/>
          </p:cNvCxnSpPr>
          <p:nvPr/>
        </p:nvCxnSpPr>
        <p:spPr>
          <a:xfrm>
            <a:off x="3352800" y="1371599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848C03-3304-BD8D-B340-0B739E7C46D4}"/>
              </a:ext>
            </a:extLst>
          </p:cNvPr>
          <p:cNvSpPr txBox="1"/>
          <p:nvPr/>
        </p:nvSpPr>
        <p:spPr>
          <a:xfrm>
            <a:off x="8686800" y="1089114"/>
            <a:ext cx="1905000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Inspection Report 2024 off Season 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2F48D-E992-32C5-CEAB-1F77D1531550}"/>
              </a:ext>
            </a:extLst>
          </p:cNvPr>
          <p:cNvSpPr txBox="1"/>
          <p:nvPr/>
        </p:nvSpPr>
        <p:spPr>
          <a:xfrm>
            <a:off x="4473624" y="3515189"/>
            <a:ext cx="2231976" cy="1077218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3</a:t>
            </a:r>
            <a:r>
              <a:rPr lang="en-US" sz="1600" b="1" u="sng" baseline="30000" dirty="0"/>
              <a:t>rd</a:t>
            </a:r>
            <a:r>
              <a:rPr lang="en-US" sz="1600" b="1" u="sng" dirty="0"/>
              <a:t>  MILL INTERMEDIATE GEAR SHAFT </a:t>
            </a:r>
          </a:p>
          <a:p>
            <a:r>
              <a:rPr lang="en-US" sz="1600" b="1" dirty="0"/>
              <a:t> Pitting found at gear teeth 9 out off 61 teeth.</a:t>
            </a:r>
            <a:endParaRPr lang="en-IN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9DFDA-CAED-E80F-8755-5F91700BE4E0}"/>
              </a:ext>
            </a:extLst>
          </p:cNvPr>
          <p:cNvSpPr txBox="1"/>
          <p:nvPr/>
        </p:nvSpPr>
        <p:spPr>
          <a:xfrm>
            <a:off x="6026992" y="5267242"/>
            <a:ext cx="2765376" cy="1077218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3</a:t>
            </a:r>
            <a:r>
              <a:rPr lang="en-US" sz="1600" b="1" u="sng" baseline="30000" dirty="0"/>
              <a:t>rd</a:t>
            </a:r>
            <a:r>
              <a:rPr lang="en-US" sz="1600" b="1" u="sng" dirty="0"/>
              <a:t> MILL INTERMEDIATE PINION SHAFT </a:t>
            </a:r>
          </a:p>
          <a:p>
            <a:pPr algn="l"/>
            <a:r>
              <a:rPr lang="en-US" sz="1600" b="1" dirty="0"/>
              <a:t>Pitting found on pinion teeth 2Nos out of 18 Teeth.</a:t>
            </a:r>
            <a:endParaRPr lang="en-IN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642F4-F4C3-B66D-E6F1-4821C0B07F8B}"/>
              </a:ext>
            </a:extLst>
          </p:cNvPr>
          <p:cNvSpPr txBox="1"/>
          <p:nvPr/>
        </p:nvSpPr>
        <p:spPr>
          <a:xfrm>
            <a:off x="6927011" y="4319354"/>
            <a:ext cx="1905000" cy="646331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Inspection Report 2025 off Season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7767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69153-A5B7-A457-17DA-AA8C158E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984BC53-6AB6-DBA4-518C-1C43E4C646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ACC72BC1-B8B4-0DF0-2ED0-DC10B1A033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463" y="56046"/>
            <a:ext cx="7991475" cy="750888"/>
          </a:xfrm>
          <a:prstGeom prst="rect">
            <a:avLst/>
          </a:prstGeom>
        </p:spPr>
        <p:txBody>
          <a:bodyPr anchor="ctr"/>
          <a:lstStyle/>
          <a:p>
            <a:r>
              <a:rPr lang="en-US" sz="3200" b="1" dirty="0">
                <a:solidFill>
                  <a:srgbClr val="002060"/>
                </a:solidFill>
              </a:rPr>
              <a:t>Comparison with Nearby as on 20.12.25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BEC32FEA-3E3D-CFD2-9378-932F658927F8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F0D391-1431-89A8-D903-8D5FDF1DEF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761999"/>
          <a:ext cx="12142563" cy="5838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0013992" imgH="6578600" progId="Excel.Sheet.12">
                  <p:embed/>
                </p:oleObj>
              </mc:Choice>
              <mc:Fallback>
                <p:oleObj name="Worksheet" r:id="rId4" imgW="10013992" imgH="65786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0F0D391-1431-89A8-D903-8D5FDF1DE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761999"/>
                        <a:ext cx="12142563" cy="5838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8497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C6001-2E6C-5A39-4EAC-093CB6D83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39FBB4-8090-95AD-A4E7-B0CC7857A84C}"/>
              </a:ext>
            </a:extLst>
          </p:cNvPr>
          <p:cNvSpPr txBox="1"/>
          <p:nvPr/>
        </p:nvSpPr>
        <p:spPr>
          <a:xfrm>
            <a:off x="1843549" y="132735"/>
            <a:ext cx="836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No-4 Report (off season 2025)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large metal gears&#10;&#10;AI-generated content may be incorrect.">
            <a:extLst>
              <a:ext uri="{FF2B5EF4-FFF2-40B4-BE49-F238E27FC236}">
                <a16:creationId xmlns:a16="http://schemas.microsoft.com/office/drawing/2014/main" id="{69C0F772-CA20-82BC-0D4E-BADBA3E5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4395730" cy="5391807"/>
          </a:xfrm>
          <a:prstGeom prst="rect">
            <a:avLst/>
          </a:prstGeom>
        </p:spPr>
      </p:pic>
      <p:pic>
        <p:nvPicPr>
          <p:cNvPr id="6" name="Picture 5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FE03C524-C2C8-AF5C-E5C2-CC3223467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33"/>
          <a:stretch>
            <a:fillRect/>
          </a:stretch>
        </p:blipFill>
        <p:spPr>
          <a:xfrm>
            <a:off x="5486399" y="990599"/>
            <a:ext cx="6374310" cy="3083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5EE91-D813-E013-02E1-1783F1D2792F}"/>
              </a:ext>
            </a:extLst>
          </p:cNvPr>
          <p:cNvSpPr txBox="1"/>
          <p:nvPr/>
        </p:nvSpPr>
        <p:spPr>
          <a:xfrm>
            <a:off x="5561921" y="4074208"/>
            <a:ext cx="3733801" cy="1354217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u="sng" dirty="0"/>
              <a:t>4</a:t>
            </a:r>
            <a:r>
              <a:rPr lang="en-US" b="1" u="sng" baseline="30000" dirty="0"/>
              <a:t>th</a:t>
            </a:r>
            <a:r>
              <a:rPr lang="en-US" b="1" u="sng" dirty="0"/>
              <a:t>  output gear shaft   </a:t>
            </a:r>
          </a:p>
          <a:p>
            <a:pPr algn="l"/>
            <a:r>
              <a:rPr lang="en-US" sz="1600" b="1" dirty="0"/>
              <a:t>Outer race impression &amp; Bearing Roller minor pitting Found </a:t>
            </a:r>
          </a:p>
          <a:p>
            <a:pPr algn="l"/>
            <a:r>
              <a:rPr lang="en-US" sz="1600" b="1" dirty="0"/>
              <a:t>Heavy pitting found at mill side &amp; turbine side bottom bearing seat.</a:t>
            </a:r>
            <a:endParaRPr lang="en-IN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9C5D6-F064-8346-1D46-1A46CC7C53CD}"/>
              </a:ext>
            </a:extLst>
          </p:cNvPr>
          <p:cNvSpPr txBox="1"/>
          <p:nvPr/>
        </p:nvSpPr>
        <p:spPr>
          <a:xfrm>
            <a:off x="871181" y="1346668"/>
            <a:ext cx="3547571" cy="830997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4th  MILL INTERMEDIATE GEAR SHAFT </a:t>
            </a:r>
          </a:p>
          <a:p>
            <a:r>
              <a:rPr lang="en-US" sz="1600" b="1" dirty="0"/>
              <a:t> Pitting found at gear teeth 16 out off 61 teeth.</a:t>
            </a:r>
            <a:endParaRPr lang="en-IN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03354-D538-3E98-C389-9F09A4DDBF00}"/>
              </a:ext>
            </a:extLst>
          </p:cNvPr>
          <p:cNvSpPr txBox="1"/>
          <p:nvPr/>
        </p:nvSpPr>
        <p:spPr>
          <a:xfrm>
            <a:off x="1653376" y="5181600"/>
            <a:ext cx="2765376" cy="1077218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4</a:t>
            </a:r>
            <a:r>
              <a:rPr lang="en-US" sz="1600" b="1" u="sng" baseline="30000" dirty="0"/>
              <a:t>th</a:t>
            </a:r>
            <a:r>
              <a:rPr lang="en-US" sz="1600" b="1" u="sng" dirty="0"/>
              <a:t> MILL INTERMEDIATE PINION SHAFT </a:t>
            </a:r>
          </a:p>
          <a:p>
            <a:pPr algn="l"/>
            <a:r>
              <a:rPr lang="en-US" sz="1600" b="1" dirty="0"/>
              <a:t>Pitting found on pinion teeth 4 Nos out of 18 Teeth.</a:t>
            </a:r>
            <a:endParaRPr lang="en-IN" sz="1600" b="1" dirty="0"/>
          </a:p>
        </p:txBody>
      </p:sp>
      <p:pic>
        <p:nvPicPr>
          <p:cNvPr id="10" name="Picture 9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6CE15506-2661-BA50-1B6E-FFBB901D0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1" b="20678"/>
          <a:stretch>
            <a:fillRect/>
          </a:stretch>
        </p:blipFill>
        <p:spPr>
          <a:xfrm>
            <a:off x="9371244" y="4110602"/>
            <a:ext cx="2494014" cy="22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17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79F8-4F4B-A4CE-ACDF-6123A502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A925-B1CB-A687-E8D2-13BC54F81A2A}"/>
              </a:ext>
            </a:extLst>
          </p:cNvPr>
          <p:cNvSpPr txBox="1"/>
          <p:nvPr/>
        </p:nvSpPr>
        <p:spPr>
          <a:xfrm>
            <a:off x="1843549" y="132735"/>
            <a:ext cx="836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Overhauling Report off season 2023 to 2025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BC0BD2-3356-7C48-590B-8F98C0E4B767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90600"/>
          <a:ext cx="11506201" cy="5410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3051">
                  <a:extLst>
                    <a:ext uri="{9D8B030D-6E8A-4147-A177-3AD203B41FA5}">
                      <a16:colId xmlns:a16="http://schemas.microsoft.com/office/drawing/2014/main" val="3808683262"/>
                    </a:ext>
                  </a:extLst>
                </a:gridCol>
                <a:gridCol w="3260122">
                  <a:extLst>
                    <a:ext uri="{9D8B030D-6E8A-4147-A177-3AD203B41FA5}">
                      <a16:colId xmlns:a16="http://schemas.microsoft.com/office/drawing/2014/main" val="195800805"/>
                    </a:ext>
                  </a:extLst>
                </a:gridCol>
                <a:gridCol w="2687627">
                  <a:extLst>
                    <a:ext uri="{9D8B030D-6E8A-4147-A177-3AD203B41FA5}">
                      <a16:colId xmlns:a16="http://schemas.microsoft.com/office/drawing/2014/main" val="1082453949"/>
                    </a:ext>
                  </a:extLst>
                </a:gridCol>
                <a:gridCol w="1916342">
                  <a:extLst>
                    <a:ext uri="{9D8B030D-6E8A-4147-A177-3AD203B41FA5}">
                      <a16:colId xmlns:a16="http://schemas.microsoft.com/office/drawing/2014/main" val="3501708391"/>
                    </a:ext>
                  </a:extLst>
                </a:gridCol>
                <a:gridCol w="1824445">
                  <a:extLst>
                    <a:ext uri="{9D8B030D-6E8A-4147-A177-3AD203B41FA5}">
                      <a16:colId xmlns:a16="http://schemas.microsoft.com/office/drawing/2014/main" val="4047581895"/>
                    </a:ext>
                  </a:extLst>
                </a:gridCol>
                <a:gridCol w="1364614">
                  <a:extLst>
                    <a:ext uri="{9D8B030D-6E8A-4147-A177-3AD203B41FA5}">
                      <a16:colId xmlns:a16="http://schemas.microsoft.com/office/drawing/2014/main" val="530213497"/>
                    </a:ext>
                  </a:extLst>
                </a:gridCol>
              </a:tblGrid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Sr. No.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Item Description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O/S 2025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O/S 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O/S 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Remark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04502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MILL NO. 1 FMG GEAR BOX (SBN-630) Sr.No.WHG16569LH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603629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Input pinion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774001"/>
                  </a:ext>
                </a:extLst>
              </a:tr>
              <a:tr h="3987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 err="1">
                          <a:effectLst/>
                        </a:rPr>
                        <a:t>i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Input pinion Bearing Seat ,Top Cover Seat &amp; pinion teeth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12833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Intermediate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721796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Intermediate pinion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9 teeth out of 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516277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C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Output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200396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91221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bottom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184343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NDE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259914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bottom cover NDE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962817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v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Output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/ Scratch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/ Scratch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/ Scratch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86405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2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MILL NO. 2 FMG GEAR BOX (SBN-630) Sr.No.WHG16559LH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780406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Input pinion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903597"/>
                  </a:ext>
                </a:extLst>
              </a:tr>
              <a:tr h="3987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Input pinion Bearing Seat ,Top Cover Seat &amp; pinion teeth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Starting stage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Starting stage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Starting stage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407397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Intermediate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545963"/>
                  </a:ext>
                </a:extLst>
              </a:tr>
              <a:tr h="39870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Intermediate pinion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out 3 teeth out of 18 Starting stage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Minor pitting out Starting stage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794910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C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Output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2439152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188652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bottom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921011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NDE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85127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6204"/>
                  </a:ext>
                </a:extLst>
              </a:tr>
              <a:tr h="38008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Output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Minor pitting / chip out 13 teeth out of 69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Starting stage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Starting stage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Increase to last year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59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900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F46E0-8184-7D9E-9E8C-183D7333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BBBCC1-0EC6-BAB5-9381-13BD83C1F3A4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90600"/>
          <a:ext cx="11353801" cy="5486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3050">
                  <a:extLst>
                    <a:ext uri="{9D8B030D-6E8A-4147-A177-3AD203B41FA5}">
                      <a16:colId xmlns:a16="http://schemas.microsoft.com/office/drawing/2014/main" val="3808683262"/>
                    </a:ext>
                  </a:extLst>
                </a:gridCol>
                <a:gridCol w="3260122">
                  <a:extLst>
                    <a:ext uri="{9D8B030D-6E8A-4147-A177-3AD203B41FA5}">
                      <a16:colId xmlns:a16="http://schemas.microsoft.com/office/drawing/2014/main" val="195800805"/>
                    </a:ext>
                  </a:extLst>
                </a:gridCol>
                <a:gridCol w="2865237">
                  <a:extLst>
                    <a:ext uri="{9D8B030D-6E8A-4147-A177-3AD203B41FA5}">
                      <a16:colId xmlns:a16="http://schemas.microsoft.com/office/drawing/2014/main" val="1082453949"/>
                    </a:ext>
                  </a:extLst>
                </a:gridCol>
                <a:gridCol w="1738733">
                  <a:extLst>
                    <a:ext uri="{9D8B030D-6E8A-4147-A177-3AD203B41FA5}">
                      <a16:colId xmlns:a16="http://schemas.microsoft.com/office/drawing/2014/main" val="2187214550"/>
                    </a:ext>
                  </a:extLst>
                </a:gridCol>
                <a:gridCol w="1646397">
                  <a:extLst>
                    <a:ext uri="{9D8B030D-6E8A-4147-A177-3AD203B41FA5}">
                      <a16:colId xmlns:a16="http://schemas.microsoft.com/office/drawing/2014/main" val="4047581895"/>
                    </a:ext>
                  </a:extLst>
                </a:gridCol>
                <a:gridCol w="1390262">
                  <a:extLst>
                    <a:ext uri="{9D8B030D-6E8A-4147-A177-3AD203B41FA5}">
                      <a16:colId xmlns:a16="http://schemas.microsoft.com/office/drawing/2014/main" val="1498668537"/>
                    </a:ext>
                  </a:extLst>
                </a:gridCol>
              </a:tblGrid>
              <a:tr h="33865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Sr. No.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Item Description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O/S 2025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O/F 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O/F 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Remark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04502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MILL NO. 3 FMG GEAR BOX (SBN-630) Sr.No.WHG16422 LH Make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50567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Input pinion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821006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Input pinion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775134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Intermediate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490437"/>
                  </a:ext>
                </a:extLst>
              </a:tr>
              <a:tr h="33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Intermediate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09 teeth out of 61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875711"/>
                  </a:ext>
                </a:extLst>
              </a:tr>
              <a:tr h="33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Intermediate pinion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02 teeth out of 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Scratch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Scratch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863950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C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Output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154291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74401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771363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NDE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717435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741096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Output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Scratch/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Scratch/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Scratch/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563253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MILL NO. 4 FMG GEAR BOX (SBN-630) Sr.No.WHG16393 LH Make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074341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Input pinion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999614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Input pinion gear teeth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99479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Intermediate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0725"/>
                  </a:ext>
                </a:extLst>
              </a:tr>
              <a:tr h="33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Intermediate gear teeth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16 teeth out of 61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20875"/>
                  </a:ext>
                </a:extLst>
              </a:tr>
              <a:tr h="33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Intermediate pinion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04 teeth out of 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591836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C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Output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739872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top cover 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Pitting 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Pitting 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651711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159896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top cover 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 pitting  Found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pitting 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Pitting 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9024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31724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Output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Scratch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Scratch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Pitting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7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28146C2-0CC7-51AB-3EB4-4664826AFF72}"/>
              </a:ext>
            </a:extLst>
          </p:cNvPr>
          <p:cNvSpPr txBox="1"/>
          <p:nvPr/>
        </p:nvSpPr>
        <p:spPr>
          <a:xfrm>
            <a:off x="1843549" y="132735"/>
            <a:ext cx="836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Overhauling Report off season 2023 to 2025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80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E34F5-FB88-C08C-155A-A8C6A309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A124C-FC0C-463D-8140-3E2E57D538D1}"/>
              </a:ext>
            </a:extLst>
          </p:cNvPr>
          <p:cNvSpPr txBox="1"/>
          <p:nvPr/>
        </p:nvSpPr>
        <p:spPr>
          <a:xfrm>
            <a:off x="1843549" y="132735"/>
            <a:ext cx="836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Spare part offer By OEM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64439-CD7C-76E2-E23D-AA1625B4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107442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E70C1-7E29-5DF5-809E-0FA4D2E8BD18}"/>
              </a:ext>
            </a:extLst>
          </p:cNvPr>
          <p:cNvSpPr txBox="1"/>
          <p:nvPr/>
        </p:nvSpPr>
        <p:spPr>
          <a:xfrm>
            <a:off x="9296400" y="6115629"/>
            <a:ext cx="211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Total Rs 53,05,130</a:t>
            </a:r>
          </a:p>
        </p:txBody>
      </p:sp>
    </p:spTree>
    <p:extLst>
      <p:ext uri="{BB962C8B-B14F-4D97-AF65-F5344CB8AC3E}">
        <p14:creationId xmlns:p14="http://schemas.microsoft.com/office/powerpoint/2010/main" val="2001628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2FFAA-5CD8-22F3-7661-06F9D493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222BA0-7132-512A-734A-F49029DC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43983"/>
            <a:ext cx="10820399" cy="5533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C4C98-CFA4-725C-CDC9-7F4ACB9FE7BA}"/>
              </a:ext>
            </a:extLst>
          </p:cNvPr>
          <p:cNvSpPr txBox="1"/>
          <p:nvPr/>
        </p:nvSpPr>
        <p:spPr>
          <a:xfrm>
            <a:off x="1752600" y="36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Spare part Servicing offer By OEM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86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639BC-8F5E-A53B-F37A-9F166D44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B3B2C-7E32-6753-14F9-3FDFCC99B483}"/>
              </a:ext>
            </a:extLst>
          </p:cNvPr>
          <p:cNvSpPr txBox="1"/>
          <p:nvPr/>
        </p:nvSpPr>
        <p:spPr>
          <a:xfrm>
            <a:off x="1645674" y="368490"/>
            <a:ext cx="890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New FMG offer for SBN 630 by OEM 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291B43-F651-7A0F-C179-2D73C295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10667999" cy="52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65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13F6-E5F8-4FB2-8D97-8F5211C4C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7910" y="2133600"/>
            <a:ext cx="5085430" cy="72434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800" b="1"/>
              <a:t>PRODUCTION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81AE52A-0910-AA88-0C4F-5AFEC44937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0" r="20590"/>
          <a:stretch>
            <a:fillRect/>
          </a:stretch>
        </p:blipFill>
        <p:spPr/>
      </p:pic>
      <p:sp>
        <p:nvSpPr>
          <p:cNvPr id="2" name="AutoShape 2" descr="https://inc-powerpoint.officeapps.live.com/pods/GetClipboardImage.ashx?Id=3f040bf3-0dbe-4ff2-a653-3a6ee1022013&amp;DC=IN3&amp;pkey=1b1c7329-7cac-42a4-90f6-3982298e5d09&amp;wdwaccluster=IN3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678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24063" y="192382"/>
            <a:ext cx="7529537" cy="54262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General Observation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0" y="914400"/>
            <a:ext cx="12039601" cy="5943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800100" marR="0" lvl="1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Mud removal system all pipeline laying work completed. Electrical and instrument cable laying is in progress.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R3 massecuite boiling system has been taken into operation in all respects.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+mn-ea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+mn-ea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3EB37-B451-BA72-1894-04CB797E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90B2E-D22C-517E-1C75-0E99F2E1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15B9F-3AC9-97C3-12B9-636AAD2C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30" y="400508"/>
            <a:ext cx="7529537" cy="54262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MRS Project – Work Progress and Delay Analysis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4604BD1-8D5F-1494-FB9C-30E6F5BC8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D02FAF-6AC4-C382-7E7B-BE67EA032050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975215"/>
          <a:ext cx="11810999" cy="5542907"/>
        </p:xfrm>
        <a:graphic>
          <a:graphicData uri="http://schemas.openxmlformats.org/drawingml/2006/table">
            <a:tbl>
              <a:tblPr/>
              <a:tblGrid>
                <a:gridCol w="417633">
                  <a:extLst>
                    <a:ext uri="{9D8B030D-6E8A-4147-A177-3AD203B41FA5}">
                      <a16:colId xmlns:a16="http://schemas.microsoft.com/office/drawing/2014/main" val="1854571460"/>
                    </a:ext>
                  </a:extLst>
                </a:gridCol>
                <a:gridCol w="1809744">
                  <a:extLst>
                    <a:ext uri="{9D8B030D-6E8A-4147-A177-3AD203B41FA5}">
                      <a16:colId xmlns:a16="http://schemas.microsoft.com/office/drawing/2014/main" val="180779070"/>
                    </a:ext>
                  </a:extLst>
                </a:gridCol>
                <a:gridCol w="2230323">
                  <a:extLst>
                    <a:ext uri="{9D8B030D-6E8A-4147-A177-3AD203B41FA5}">
                      <a16:colId xmlns:a16="http://schemas.microsoft.com/office/drawing/2014/main" val="792274610"/>
                    </a:ext>
                  </a:extLst>
                </a:gridCol>
                <a:gridCol w="1180349">
                  <a:extLst>
                    <a:ext uri="{9D8B030D-6E8A-4147-A177-3AD203B41FA5}">
                      <a16:colId xmlns:a16="http://schemas.microsoft.com/office/drawing/2014/main" val="729933630"/>
                    </a:ext>
                  </a:extLst>
                </a:gridCol>
                <a:gridCol w="1509379">
                  <a:extLst>
                    <a:ext uri="{9D8B030D-6E8A-4147-A177-3AD203B41FA5}">
                      <a16:colId xmlns:a16="http://schemas.microsoft.com/office/drawing/2014/main" val="800136866"/>
                    </a:ext>
                  </a:extLst>
                </a:gridCol>
                <a:gridCol w="197698">
                  <a:extLst>
                    <a:ext uri="{9D8B030D-6E8A-4147-A177-3AD203B41FA5}">
                      <a16:colId xmlns:a16="http://schemas.microsoft.com/office/drawing/2014/main" val="50811953"/>
                    </a:ext>
                  </a:extLst>
                </a:gridCol>
                <a:gridCol w="1194413">
                  <a:extLst>
                    <a:ext uri="{9D8B030D-6E8A-4147-A177-3AD203B41FA5}">
                      <a16:colId xmlns:a16="http://schemas.microsoft.com/office/drawing/2014/main" val="897294788"/>
                    </a:ext>
                  </a:extLst>
                </a:gridCol>
                <a:gridCol w="1879349">
                  <a:extLst>
                    <a:ext uri="{9D8B030D-6E8A-4147-A177-3AD203B41FA5}">
                      <a16:colId xmlns:a16="http://schemas.microsoft.com/office/drawing/2014/main" val="501941920"/>
                    </a:ext>
                  </a:extLst>
                </a:gridCol>
                <a:gridCol w="1392111">
                  <a:extLst>
                    <a:ext uri="{9D8B030D-6E8A-4147-A177-3AD203B41FA5}">
                      <a16:colId xmlns:a16="http://schemas.microsoft.com/office/drawing/2014/main" val="4053069198"/>
                    </a:ext>
                  </a:extLst>
                </a:gridCol>
              </a:tblGrid>
              <a:tr h="242694">
                <a:tc gridSpan="9"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888892"/>
                  </a:ext>
                </a:extLst>
              </a:tr>
              <a:tr h="242694">
                <a:tc gridSpan="9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Completion date                      -   30th October 2025</a:t>
                      </a: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71504"/>
                  </a:ext>
                </a:extLst>
              </a:tr>
              <a:tr h="242694">
                <a:tc gridSpan="9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Project Completion date   –    10th 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January  2026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00936"/>
                  </a:ext>
                </a:extLst>
              </a:tr>
              <a:tr h="62431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Description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date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Completion/Material Received date as per PO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Date Of start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Date Of start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Completion/Material Recieved date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days Delay in work 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74359"/>
                  </a:ext>
                </a:extLst>
              </a:tr>
              <a:tr h="213339"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Civil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Foundation 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05/08/2025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05/10/2025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01/08/2025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5th August 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16/12/2025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71 days 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831546"/>
                  </a:ext>
                </a:extLst>
              </a:tr>
              <a:tr h="2133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 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842119"/>
                  </a:ext>
                </a:extLst>
              </a:tr>
              <a:tr h="29785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Slab 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2686"/>
                  </a:ext>
                </a:extLst>
              </a:tr>
              <a:tr h="213339"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 material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Decanter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19/06/2025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25/08/2025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consignment received on 07/09/2025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days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291641"/>
                  </a:ext>
                </a:extLst>
              </a:tr>
              <a:tr h="2133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Pumps with Motor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41519"/>
                  </a:ext>
                </a:extLst>
              </a:tr>
              <a:tr h="41882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Electrical and Instrument accessories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74115"/>
                  </a:ext>
                </a:extLst>
              </a:tr>
              <a:tr h="213339"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Erection of tanks and pumps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Equipment Shifting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10/10/2025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30/10/2025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17/12/2025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17th Dec 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 Progress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on completion of civil work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33789"/>
                  </a:ext>
                </a:extLst>
              </a:tr>
              <a:tr h="2133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Pumps and valve Installation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5727624"/>
                  </a:ext>
                </a:extLst>
              </a:tr>
              <a:tr h="2133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Erection and commissioning</a:t>
                      </a:r>
                    </a:p>
                  </a:txBody>
                  <a:tcPr marL="8152" marR="8152" marT="8152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Decanter Levelling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10/10/2025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30/10/2025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044330"/>
                  </a:ext>
                </a:extLst>
              </a:tr>
              <a:tr h="2133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 installation 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4337"/>
                  </a:ext>
                </a:extLst>
              </a:tr>
              <a:tr h="41882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Instrument and Electrical connection </a:t>
                      </a:r>
                    </a:p>
                  </a:txBody>
                  <a:tcPr marL="8152" marR="8152" marT="8152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3266326"/>
                  </a:ext>
                </a:extLst>
              </a:tr>
              <a:tr h="301405"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 Observations </a:t>
                      </a:r>
                    </a:p>
                  </a:txBody>
                  <a:tcPr marL="8152" marR="8152" marT="81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855692"/>
                  </a:ext>
                </a:extLst>
              </a:tr>
              <a:tr h="213339">
                <a:tc gridSpan="7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1-Civil work completion was delayed by 71 days, which directly impacted downstream activities.</a:t>
                      </a:r>
                    </a:p>
                  </a:txBody>
                  <a:tcPr marL="73365" marR="8152" marT="8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162009"/>
                  </a:ext>
                </a:extLst>
              </a:tr>
              <a:tr h="213339">
                <a:tc gridSpan="6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2-MRS material supply was delayed by 12 days, though fully received later.</a:t>
                      </a:r>
                    </a:p>
                  </a:txBody>
                  <a:tcPr marL="73365" marR="8152" marT="8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65" marR="8152" marT="8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231476"/>
                  </a:ext>
                </a:extLst>
              </a:tr>
              <a:tr h="213339">
                <a:tc gridSpan="7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3-Fabrication and erection activities could not start as planned due to pending civil work.</a:t>
                      </a:r>
                    </a:p>
                  </a:txBody>
                  <a:tcPr marL="73365" marR="8152" marT="8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640713"/>
                  </a:ext>
                </a:extLst>
              </a:tr>
              <a:tr h="213339">
                <a:tc gridSpan="7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4-Erection and commissioning activities commenced only after civil readiness.</a:t>
                      </a:r>
                    </a:p>
                  </a:txBody>
                  <a:tcPr marL="73365" marR="8152" marT="8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2" marR="8152" marT="81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031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854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/>
          <p:cNvSpPr txBox="1"/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2"/>
          <p:cNvSpPr txBox="1"/>
          <p:nvPr/>
        </p:nvSpPr>
        <p:spPr>
          <a:xfrm>
            <a:off x="2438400" y="152400"/>
            <a:ext cx="7461045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Weekly Performance Snapshot - Production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436" y="873761"/>
          <a:ext cx="11990164" cy="57607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80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7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6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27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Production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15.26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0.65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0.65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5.13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Bagging – RS (Qtl)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824250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39033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40069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316263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Bagging – DS (Qtl)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702139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26264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25371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197509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Recovery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CH  – RS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11.19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11.18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10.09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CH</a:t>
                      </a:r>
                      <a:r>
                        <a:rPr lang="en-US" sz="1200" b="1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– DS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BH  – RS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BH</a:t>
                      </a:r>
                      <a:r>
                        <a:rPr lang="en-US" sz="1200" b="1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– DS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9.44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9.46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9.58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C-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Recovery – RS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4.80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3.90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4.20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4.11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Recovery – DS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7.20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7.18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6.45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7.07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Quality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C-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Purity – 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</a:t>
                      </a:r>
                      <a:r>
                        <a:rPr lang="en-US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33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32.29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33.21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32.21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Purity – 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 51.00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50.66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50.62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50.63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Losses in Mol % Cane CH – 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 1.39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Losses in Mol % Cane BH – 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 3.18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 % Filter cake </a:t>
                      </a:r>
                      <a:endParaRPr lang="en-IN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 2.00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Consumption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(Kg/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Sugar)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% Cane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&lt;42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39.49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39.52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39.94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(Units/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Sugar)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11.62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11.86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11.65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C7525A-C8A4-619A-4ACE-4A0293F27C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en-US" sz="5400" b="1"/>
              <a:t>CANE</a:t>
            </a:r>
          </a:p>
        </p:txBody>
      </p:sp>
      <p:pic>
        <p:nvPicPr>
          <p:cNvPr id="14" name="Picture Placeholder 13" descr="A picture containing outdoor, sky, grass, plant&#10;&#10;Description automatically generated">
            <a:extLst>
              <a:ext uri="{FF2B5EF4-FFF2-40B4-BE49-F238E27FC236}">
                <a16:creationId xmlns:a16="http://schemas.microsoft.com/office/drawing/2014/main" id="{32DE7C71-3CD3-110A-4BAA-49AFCD23A3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3858"/>
          <a:stretch/>
        </p:blipFill>
        <p:spPr>
          <a:xfrm>
            <a:off x="0" y="0"/>
            <a:ext cx="5378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5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467600" cy="6096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Sugar Production – DS House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0" y="914400"/>
          <a:ext cx="85344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534400" y="904876"/>
          <a:ext cx="3429000" cy="5648323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981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Plan for Next Week 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8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SKU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Quantity </a:t>
                      </a:r>
                    </a:p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(Qtls)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of Total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1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39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39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27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7467600" cy="6096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Sugar Production – RS House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76200" y="930275"/>
          <a:ext cx="9149080" cy="2803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250680" y="937895"/>
          <a:ext cx="2887345" cy="5310505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705">
                <a:tc gridSpan="3"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Plan for Next Week 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1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SKU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Quantity </a:t>
                      </a:r>
                    </a:p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(Qtls)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of Total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3663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25641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5494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Pharma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1831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36629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Icing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Bura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9.78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Sachet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8.83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1kg pack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25.24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5kg pack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200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12.62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Superfine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75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4.73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Brown 1kg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110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Pharma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500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31.54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1585</a:t>
                      </a:r>
                    </a:p>
                  </a:txBody>
                  <a:tcPr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/>
          <p:nvPr/>
        </p:nvGraphicFramePr>
        <p:xfrm>
          <a:off x="76200" y="3822065"/>
          <a:ext cx="9144000" cy="258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Rectangle 3"/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767726" y="167044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Sugar Production Quality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6200" y="914400"/>
          <a:ext cx="12115801" cy="55784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574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2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3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8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563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Quality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2025-26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</a:t>
                      </a:r>
                    </a:p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2024-25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8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Sugar Quality - DS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rtl="0" fontAlgn="ctr"/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(L-sugar)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&lt;110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(M-sugar)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92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103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115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122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065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(S-sugar)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98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112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116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123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Sugar Quality – RS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00B050"/>
                        </a:solidFill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cs typeface="+mn-lt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(L-sugar)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(M-sugar)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72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(S-sugar)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Sugar Quality Pharma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cs typeface="+mn-lt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(SS - 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cs typeface="+mn-lt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cs typeface="+mn-lt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(20/80 - 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28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(30/80  - 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Rectangle 3"/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767726" y="167044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Monthly Performance Snapshot - Production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8100" y="914400"/>
          <a:ext cx="12124924" cy="5635219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2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06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64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8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err="1">
                          <a:effectLst/>
                        </a:rPr>
                        <a:t>S.No</a:t>
                      </a:r>
                      <a:r>
                        <a:rPr lang="en-IN" sz="1600" b="1" u="none" strike="noStrike" dirty="0">
                          <a:effectLst/>
                        </a:rPr>
                        <a:t>.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Capacity Utilization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Target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Segoe UI" panose="020B0502040204020203" pitchFamily="34" charset="0"/>
                        </a:rPr>
                        <a:t>Nov.-25</a:t>
                      </a:r>
                      <a:endParaRPr lang="en-IN" sz="14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Segoe UI" panose="020B0502040204020203" pitchFamily="34" charset="0"/>
                        </a:rPr>
                        <a:t>Nov.-24</a:t>
                      </a:r>
                      <a:endParaRPr lang="en-IN" sz="14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4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4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Production (LQ)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  <a:r>
                        <a:rPr 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2.62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2.12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2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Bagging – RS (</a:t>
                      </a:r>
                      <a:r>
                        <a:rPr lang="en-IN" sz="1200" b="1" u="none" strike="noStrike" err="1">
                          <a:effectLst/>
                        </a:rPr>
                        <a:t>Qtl</a:t>
                      </a:r>
                      <a:r>
                        <a:rPr lang="en-IN" sz="1200" b="1" u="none" strike="noStrike" dirty="0">
                          <a:effectLst/>
                        </a:rPr>
                        <a:t>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  <a:r>
                        <a:rPr 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24250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166302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120188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3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Bagging – DS (</a:t>
                      </a:r>
                      <a:r>
                        <a:rPr lang="en-IN" sz="1200" b="1" u="none" strike="noStrike" err="1">
                          <a:effectLst/>
                        </a:rPr>
                        <a:t>Qtl</a:t>
                      </a:r>
                      <a:r>
                        <a:rPr lang="en-IN" sz="1200" b="1" u="none" strike="noStrike" dirty="0">
                          <a:effectLst/>
                        </a:rPr>
                        <a:t>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  <a:r>
                        <a:rPr 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02139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95920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91961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Recovery</a:t>
                      </a:r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 </a:t>
                      </a:r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4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Recovery CH – RS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9.39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9.28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2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5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Recovery CH– DS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9.40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Recovery BH – RS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394"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Recovery BH– DS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6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C-Mol Recovery – RS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4.8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4.41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4.65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7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C-Mol Recovery – DS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3.86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4.62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8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B-Mol Recovery – RS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6.8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B-Mol Recovery – DS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7.2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Quality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6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C-Mol Purity – RS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&lt;33.00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31.21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32.23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C-Mol Purity – DS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&lt;32.00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30.07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31.86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12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B-Mol Purity – RS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&lt;51.00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13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B-Mol Purity – DS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&lt;51.00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14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Losses in Mol % Cane CH– RS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&lt;1.39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15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Losses in Mol % Cane CH – DS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&lt;1.46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16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Losses in Mol % Cane BH  – RS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17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Losses in Mol % Cane BH  – DS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&lt;3.18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18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Pol % Filter Cake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&lt;2.00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1.95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Consumption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6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657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Steam Consumption (Kg/</a:t>
                      </a:r>
                      <a:r>
                        <a:rPr lang="en-IN" sz="1200" b="1" u="none" strike="noStrike" err="1">
                          <a:effectLst/>
                        </a:rPr>
                        <a:t>Qtl</a:t>
                      </a:r>
                      <a:r>
                        <a:rPr lang="en-IN" sz="1200" b="1" u="none" strike="noStrike" dirty="0">
                          <a:effectLst/>
                        </a:rPr>
                        <a:t> Sugar)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532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580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04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20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Steam % Cane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40.09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40.83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442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21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Power Consumption (Units/</a:t>
                      </a:r>
                      <a:r>
                        <a:rPr lang="en-IN" sz="1200" b="1" u="none" strike="noStrike" dirty="0" err="1">
                          <a:effectLst/>
                        </a:rPr>
                        <a:t>Qtl</a:t>
                      </a:r>
                      <a:r>
                        <a:rPr lang="en-IN" sz="1200" b="1" u="none" strike="noStrike" dirty="0">
                          <a:effectLst/>
                        </a:rPr>
                        <a:t> Sugar)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13.03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12.91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Rectangle 3"/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767726" y="167044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Monthly Performance Snapshot - Production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" y="1066800"/>
          <a:ext cx="12163020" cy="541019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{69C7853C-536D-4A76-A0AE-DD22124D55A5}</a:tableStyleId>
              </a:tblPr>
              <a:tblGrid>
                <a:gridCol w="144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464319015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1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83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583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1920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target Vs actual  at different  process </a:t>
                      </a:r>
                      <a:endParaRPr lang="en-US" sz="24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9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At Recovery %</a:t>
                      </a:r>
                    </a:p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800" b="0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Process option - 1</a:t>
                      </a:r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Process option - 2</a:t>
                      </a:r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Process option - 3</a:t>
                      </a:r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1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RS &amp; DS on C-heavy with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125 KLD Distillery on Syrup </a:t>
                      </a:r>
                      <a:endParaRPr lang="en-US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Both process on B-heavy with </a:t>
                      </a:r>
                    </a:p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125 KLD Distillery on Syrup </a:t>
                      </a:r>
                      <a:endParaRPr lang="en-US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Both process on B-heavy </a:t>
                      </a:r>
                      <a:endParaRPr lang="en-IN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sym typeface="+mn-ea"/>
                        </a:rPr>
                        <a:t>Weak actual</a:t>
                      </a:r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 till date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 </a:t>
                      </a:r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Weak actual </a:t>
                      </a:r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 Till date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94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10.50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42.00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en-IN" sz="1800" b="1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39.52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800" b="1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39.94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</a:t>
                      </a:r>
                      <a:r>
                        <a:rPr lang="en-US" alt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.07</a:t>
                      </a:r>
                      <a:endParaRPr lang="en-US" alt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41.00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524001" y="228600"/>
            <a:ext cx="79248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Capex Job Status</a:t>
            </a:r>
            <a:endParaRPr kumimoji="0" lang="en-IN" sz="2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3E92AA-26DE-8AFC-40DA-FF1691458ED8}"/>
              </a:ext>
            </a:extLst>
          </p:cNvPr>
          <p:cNvGraphicFramePr>
            <a:graphicFrameLocks noGrp="1"/>
          </p:cNvGraphicFramePr>
          <p:nvPr/>
        </p:nvGraphicFramePr>
        <p:xfrm>
          <a:off x="28977" y="1009379"/>
          <a:ext cx="12134046" cy="5665895"/>
        </p:xfrm>
        <a:graphic>
          <a:graphicData uri="http://schemas.openxmlformats.org/drawingml/2006/table">
            <a:tbl>
              <a:tblPr/>
              <a:tblGrid>
                <a:gridCol w="492488">
                  <a:extLst>
                    <a:ext uri="{9D8B030D-6E8A-4147-A177-3AD203B41FA5}">
                      <a16:colId xmlns:a16="http://schemas.microsoft.com/office/drawing/2014/main" val="2209219838"/>
                    </a:ext>
                  </a:extLst>
                </a:gridCol>
                <a:gridCol w="5001713">
                  <a:extLst>
                    <a:ext uri="{9D8B030D-6E8A-4147-A177-3AD203B41FA5}">
                      <a16:colId xmlns:a16="http://schemas.microsoft.com/office/drawing/2014/main" val="2623477348"/>
                    </a:ext>
                  </a:extLst>
                </a:gridCol>
                <a:gridCol w="1145644">
                  <a:extLst>
                    <a:ext uri="{9D8B030D-6E8A-4147-A177-3AD203B41FA5}">
                      <a16:colId xmlns:a16="http://schemas.microsoft.com/office/drawing/2014/main" val="1192313646"/>
                    </a:ext>
                  </a:extLst>
                </a:gridCol>
                <a:gridCol w="1498419">
                  <a:extLst>
                    <a:ext uri="{9D8B030D-6E8A-4147-A177-3AD203B41FA5}">
                      <a16:colId xmlns:a16="http://schemas.microsoft.com/office/drawing/2014/main" val="3393914041"/>
                    </a:ext>
                  </a:extLst>
                </a:gridCol>
                <a:gridCol w="1061816">
                  <a:extLst>
                    <a:ext uri="{9D8B030D-6E8A-4147-A177-3AD203B41FA5}">
                      <a16:colId xmlns:a16="http://schemas.microsoft.com/office/drawing/2014/main" val="4285231274"/>
                    </a:ext>
                  </a:extLst>
                </a:gridCol>
                <a:gridCol w="1061816">
                  <a:extLst>
                    <a:ext uri="{9D8B030D-6E8A-4147-A177-3AD203B41FA5}">
                      <a16:colId xmlns:a16="http://schemas.microsoft.com/office/drawing/2014/main" val="3937574768"/>
                    </a:ext>
                  </a:extLst>
                </a:gridCol>
                <a:gridCol w="1872150">
                  <a:extLst>
                    <a:ext uri="{9D8B030D-6E8A-4147-A177-3AD203B41FA5}">
                      <a16:colId xmlns:a16="http://schemas.microsoft.com/office/drawing/2014/main" val="2136700425"/>
                    </a:ext>
                  </a:extLst>
                </a:gridCol>
              </a:tblGrid>
              <a:tr h="30716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S. No.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Project Name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Objective of Project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Scope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Budget Approved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% Progress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Status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309288"/>
                  </a:ext>
                </a:extLst>
              </a:tr>
              <a:tr h="156590">
                <a:tc gridSpan="7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Speciality </a:t>
                      </a:r>
                    </a:p>
                  </a:txBody>
                  <a:tcPr marL="6094" marR="6094" marT="60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1751"/>
                  </a:ext>
                </a:extLst>
              </a:tr>
              <a:tr h="30716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Dehumidification system ( consumer section )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Budget will be used for IER column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026345"/>
                  </a:ext>
                </a:extLst>
              </a:tr>
              <a:tr h="2753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Pharma Sugar reprocessing and packing  room dehumidification system.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204834"/>
                  </a:ext>
                </a:extLst>
              </a:tr>
              <a:tr h="156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Roofing of retail section with Puff panels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11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6094" marR="6094" marT="60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705576"/>
                  </a:ext>
                </a:extLst>
              </a:tr>
              <a:tr h="156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Dust collector for sugar screening room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8517"/>
                  </a:ext>
                </a:extLst>
              </a:tr>
              <a:tr h="156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Pharma section side wall replacement with puff panel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Compliance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587592"/>
                  </a:ext>
                </a:extLst>
              </a:tr>
              <a:tr h="156590">
                <a:tc gridSpan="7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DS House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452855"/>
                  </a:ext>
                </a:extLst>
              </a:tr>
              <a:tr h="2753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Replacement of existing arms with ribbon type arms in crystallizer no 8.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135915"/>
                  </a:ext>
                </a:extLst>
              </a:tr>
              <a:tr h="1641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sv-SE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Mud Removal system (Decanter) installation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in progress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85063"/>
                  </a:ext>
                </a:extLst>
              </a:tr>
              <a:tr h="30530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Repairing of center tube with mud seal ring replacement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22475"/>
                  </a:ext>
                </a:extLst>
              </a:tr>
              <a:tr h="1641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Fitting of magnets at various places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11157"/>
                  </a:ext>
                </a:extLst>
              </a:tr>
              <a:tr h="156590">
                <a:tc gridSpan="7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Refinery House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07074"/>
                  </a:ext>
                </a:extLst>
              </a:tr>
              <a:tr h="32221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 of IER regeneration </a:t>
                      </a: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effulent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for sprinkling in bagasse and ash handling unit at powerplant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in progress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785797"/>
                  </a:ext>
                </a:extLst>
              </a:tr>
              <a:tr h="156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Refinery House SRT modification work by external expert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Postponed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772706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Recycling system of pump gland cooling water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in progress. Rs 10 Lacs will be used for IER.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249305"/>
                  </a:ext>
                </a:extLst>
              </a:tr>
              <a:tr h="156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Modification of Static screen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285677"/>
                  </a:ext>
                </a:extLst>
              </a:tr>
              <a:tr h="45772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Modification of existing 1 no's  mechanical circulator blades at raw and refinery pan.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Hold due to delay in delivery.Budget will be used for IER column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181060"/>
                  </a:ext>
                </a:extLst>
              </a:tr>
              <a:tr h="30530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Cooled condensate pump capacity @ 80 M3/hr. needs to be increased up to 130 M3/hr.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635509"/>
                  </a:ext>
                </a:extLst>
              </a:tr>
              <a:tr h="2753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Installation of plough assembly at Raw and refinery batch centrifugal( 5 no's)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72693"/>
                  </a:ext>
                </a:extLst>
              </a:tr>
              <a:tr h="156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Portable dust collector 3 Nos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53876"/>
                  </a:ext>
                </a:extLst>
              </a:tr>
              <a:tr h="156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Two nos. hot air blower required for JT-2 chute area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55350"/>
                  </a:ext>
                </a:extLst>
              </a:tr>
              <a:tr h="156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R3 boiling  and curring arrangement 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78807"/>
                  </a:ext>
                </a:extLst>
              </a:tr>
              <a:tr h="1641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Hydrojet cleaning water decanter pits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24848"/>
                  </a:ext>
                </a:extLst>
              </a:tr>
              <a:tr h="1641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Vacuum Safety device installation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EIP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off Season 2025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completed</a:t>
                      </a:r>
                    </a:p>
                  </a:txBody>
                  <a:tcPr marL="6094" marR="6094" marT="60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9662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AA8E9F-0B45-2035-EF55-D57879F8C0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7913" y="2133606"/>
            <a:ext cx="5085431" cy="72434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800" b="1" dirty="0"/>
              <a:t>POWER PLANT</a:t>
            </a:r>
          </a:p>
        </p:txBody>
      </p:sp>
      <p:pic>
        <p:nvPicPr>
          <p:cNvPr id="6" name="Picture Placeholder 5" descr="A close-up of a factory&#10;&#10;Description automatically generated with medium confidence">
            <a:extLst>
              <a:ext uri="{FF2B5EF4-FFF2-40B4-BE49-F238E27FC236}">
                <a16:creationId xmlns:a16="http://schemas.microsoft.com/office/drawing/2014/main" id="{F1ABCD76-4FE9-486B-64DF-2EF2A11939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5" r="12901"/>
          <a:stretch/>
        </p:blipFill>
        <p:spPr>
          <a:xfrm>
            <a:off x="0" y="5"/>
            <a:ext cx="5378451" cy="6414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396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69D8-BF16-704B-C1EF-B861081F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F57E5-8651-8068-CADE-02B6AA20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8D1D6B-6020-A530-9A8E-54E7E6C65754}"/>
              </a:ext>
            </a:extLst>
          </p:cNvPr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9ECCF5-DE14-AC49-2516-E4B6D30615E3}"/>
              </a:ext>
            </a:extLst>
          </p:cNvPr>
          <p:cNvGraphicFramePr>
            <a:graphicFrameLocks noGrp="1"/>
          </p:cNvGraphicFramePr>
          <p:nvPr/>
        </p:nvGraphicFramePr>
        <p:xfrm>
          <a:off x="119743" y="968228"/>
          <a:ext cx="11930742" cy="5421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0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1687">
                <a:tc>
                  <a:txBody>
                    <a:bodyPr/>
                    <a:lstStyle/>
                    <a:p>
                      <a:pPr algn="just"/>
                      <a:r>
                        <a:rPr lang="en-US" sz="2000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30.85 MW Power Plant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30.85 MW Co-generation Plant is operating satisfactorily. All parameters of the 150 TPH Boiler and 30.85 MW Turbine were observed to be within normal limits during full-load operation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Avg. Steam Flow :151.2 TPH &amp; Avg. TG load 29.01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MW. 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extraction steam pressure supplied to the sugar process has been increased from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1.03–1.05 kg/cm² to 1.17–1.20 kg/cm²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order to consistently maintain the required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 kg/cm²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 at the refinery end, considering future operating conditions and system design requirements.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r>
                        <a:rPr lang="en-US" sz="2000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TPH Boiler</a:t>
                      </a:r>
                    </a:p>
                    <a:p>
                      <a:pPr algn="just"/>
                      <a:endParaRPr lang="en-US" sz="2000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70 TPH boiler performed satisfactorily.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 Steam Flow :69.7 TPH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r>
                        <a:rPr lang="en-US" sz="2000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 MW Distillery Power Plant</a:t>
                      </a:r>
                      <a:endParaRPr lang="en-US" sz="2000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n-US" sz="2400" b="0" u="sng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4.0 MW Distillery Co-generation Plant is running satisfactorily. Avg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steam load 33.10 TPH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Avg power load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3.97 MW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the slop consumption of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2.80 TPH.</a:t>
                      </a:r>
                      <a:endParaRPr lang="en-US" sz="2000" b="1" u="none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D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AE323A6-BCD2-BFDF-F98C-2F127F3A88B6}"/>
              </a:ext>
            </a:extLst>
          </p:cNvPr>
          <p:cNvSpPr txBox="1">
            <a:spLocks/>
          </p:cNvSpPr>
          <p:nvPr/>
        </p:nvSpPr>
        <p:spPr>
          <a:xfrm>
            <a:off x="3548418" y="218364"/>
            <a:ext cx="5008728" cy="45037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prstClr val="black"/>
                </a:solidFill>
                <a:latin typeface="Arial"/>
              </a:rPr>
              <a:t>HIGHLIGHTS FOR THE WEEK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10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4945E-9E29-822F-3C60-B9E515897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9685A8C9-869F-3127-408E-87A75ADE4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2C8F7EA-6EA2-9C34-193A-71E973485463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B4D040-D61A-4BB0-1C64-ABE8EE8E378A}"/>
              </a:ext>
            </a:extLst>
          </p:cNvPr>
          <p:cNvGraphicFramePr>
            <a:graphicFrameLocks noGrp="1"/>
          </p:cNvGraphicFramePr>
          <p:nvPr/>
        </p:nvGraphicFramePr>
        <p:xfrm>
          <a:off x="254186" y="957947"/>
          <a:ext cx="11709214" cy="548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36673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799679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2403878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187584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1061205">
                  <a:extLst>
                    <a:ext uri="{9D8B030D-6E8A-4147-A177-3AD203B41FA5}">
                      <a16:colId xmlns:a16="http://schemas.microsoft.com/office/drawing/2014/main" val="4042958746"/>
                    </a:ext>
                  </a:extLst>
                </a:gridCol>
                <a:gridCol w="767595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80688058"/>
                    </a:ext>
                  </a:extLst>
                </a:gridCol>
              </a:tblGrid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Generation &amp; Export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6069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Power Generation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64.71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65.38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572.46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38158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Export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36.92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38.00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338.93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62756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Export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57.05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59.21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537457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(% of Gen.)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42.95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41.88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40.79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Plant Process (% of Gen. 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30.90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29.93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28.39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Distillery Plant Process (% of Gen. 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4.04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4.00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3.94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Aux Consumption (% of Gen.)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8.01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7.95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8.47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386940">
                <a:tc gridSpan="7"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79624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Less power Generation  due to Increased Steam Pr. of Sugar Process  (1.03 to 1.20 Kg/cm2)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- 0.67 LU</a:t>
                      </a:r>
                      <a:endParaRPr lang="en-IN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-  1.02 %</a:t>
                      </a:r>
                      <a:endParaRPr lang="en-IN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780876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Less power Export  due to increase house consumption (by Shredder motor &amp; others) &amp; decrease  generation (1.08%).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- 1.08 LU</a:t>
                      </a:r>
                      <a:endParaRPr lang="en-IN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2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- 2.84 %</a:t>
                      </a:r>
                      <a:endParaRPr lang="en-IN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59305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DB648F5-2DA8-5E81-6C8B-137236DDC30D}"/>
              </a:ext>
            </a:extLst>
          </p:cNvPr>
          <p:cNvSpPr txBox="1">
            <a:spLocks/>
          </p:cNvSpPr>
          <p:nvPr/>
        </p:nvSpPr>
        <p:spPr>
          <a:xfrm>
            <a:off x="3054555" y="70644"/>
            <a:ext cx="5937045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Weekly Performance Snapshot - Power</a:t>
            </a:r>
          </a:p>
        </p:txBody>
      </p:sp>
    </p:spTree>
    <p:extLst>
      <p:ext uri="{BB962C8B-B14F-4D97-AF65-F5344CB8AC3E}">
        <p14:creationId xmlns:p14="http://schemas.microsoft.com/office/powerpoint/2010/main" val="3469515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6814A-5353-8C79-2139-E75EEF734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7F38FAE-013F-C21B-DF17-6E58ACBD2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3D682389-CC51-DE9D-3BA8-E99C9BFAB757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5584F3-684D-ACDF-D8BD-8DAD98957C77}"/>
              </a:ext>
            </a:extLst>
          </p:cNvPr>
          <p:cNvGraphicFramePr>
            <a:graphicFrameLocks noGrp="1"/>
          </p:cNvGraphicFramePr>
          <p:nvPr/>
        </p:nvGraphicFramePr>
        <p:xfrm>
          <a:off x="152402" y="838202"/>
          <a:ext cx="11810998" cy="611476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30291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2988419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081961">
                  <a:extLst>
                    <a:ext uri="{9D8B030D-6E8A-4147-A177-3AD203B41FA5}">
                      <a16:colId xmlns:a16="http://schemas.microsoft.com/office/drawing/2014/main" val="3356476781"/>
                    </a:ext>
                  </a:extLst>
                </a:gridCol>
                <a:gridCol w="1622941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391093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1854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1503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372785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Boiler 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 (25-26)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 (24-25)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- 150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&gt;144.0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151.2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151.3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150.6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141.6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2773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– 70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&gt;64.0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69.7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67.4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2564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– 35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&gt;33.0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33.1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33.5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32.8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31.8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Turbine 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49042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30.85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 95.00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96.69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97.96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97.16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91.90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9873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3.0 MW (O)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</a:t>
                      </a:r>
                      <a:r>
                        <a:rPr lang="en-US" sz="1800" b="1" i="0" u="none" strike="noStrike" baseline="0" dirty="0">
                          <a:solidFill>
                            <a:srgbClr val="00B05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90.00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94.60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95.29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94.06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92.62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888908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3.0 MW (N)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 75.00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90.34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86.52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79.40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991730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4.0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 90.00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99.14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99.23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95.94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87.84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439228"/>
                  </a:ext>
                </a:extLst>
              </a:tr>
              <a:tr h="28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Efficiency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3413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Steam/Fuel Ratio – 150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≥2.54</a:t>
                      </a:r>
                    </a:p>
                  </a:txBody>
                  <a:tcPr marL="9525" marR="9525" marT="952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3775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Steam/Fuel Ratio – 70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≥2.19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Steam/Fuel Ratio – 35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≥1.88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0477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30.85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&lt;5.20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i="0" u="none" strike="noStrike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4032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3 MW (O)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&lt;9.00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8.62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8.64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8.49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8.62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5181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3 MW (N)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&lt;9.00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8.81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8.84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8.75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8.93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56512"/>
                  </a:ext>
                </a:extLst>
              </a:tr>
              <a:tr h="2351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4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&lt;9.20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8.34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8.44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8.60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9.01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94061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C378EED-2C52-F8E5-19E5-C3141939B6DA}"/>
              </a:ext>
            </a:extLst>
          </p:cNvPr>
          <p:cNvSpPr txBox="1">
            <a:spLocks/>
          </p:cNvSpPr>
          <p:nvPr/>
        </p:nvSpPr>
        <p:spPr>
          <a:xfrm>
            <a:off x="3464129" y="142873"/>
            <a:ext cx="5937046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Weekly Performance Snapshot – Power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7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2FECB9-65B9-ACF9-FC2F-E5EAC641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Taken Report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291475-0381-2045-CCDE-AC0DD1F6D6A5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38201"/>
          <a:ext cx="11963399" cy="6005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836">
                  <a:extLst>
                    <a:ext uri="{9D8B030D-6E8A-4147-A177-3AD203B41FA5}">
                      <a16:colId xmlns:a16="http://schemas.microsoft.com/office/drawing/2014/main" val="437425956"/>
                    </a:ext>
                  </a:extLst>
                </a:gridCol>
                <a:gridCol w="4215364">
                  <a:extLst>
                    <a:ext uri="{9D8B030D-6E8A-4147-A177-3AD203B41FA5}">
                      <a16:colId xmlns:a16="http://schemas.microsoft.com/office/drawing/2014/main" val="3542192657"/>
                    </a:ext>
                  </a:extLst>
                </a:gridCol>
                <a:gridCol w="6934199">
                  <a:extLst>
                    <a:ext uri="{9D8B030D-6E8A-4147-A177-3AD203B41FA5}">
                      <a16:colId xmlns:a16="http://schemas.microsoft.com/office/drawing/2014/main" val="252129292"/>
                    </a:ext>
                  </a:extLst>
                </a:gridCol>
              </a:tblGrid>
              <a:tr h="519767">
                <a:tc>
                  <a:txBody>
                    <a:bodyPr/>
                    <a:lstStyle/>
                    <a:p>
                      <a:r>
                        <a:rPr lang="en-US" dirty="0"/>
                        <a:t>S.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Discussion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149351"/>
                  </a:ext>
                </a:extLst>
              </a:tr>
              <a:tr h="940136">
                <a:tc>
                  <a:txBody>
                    <a:bodyPr/>
                    <a:lstStyle/>
                    <a:p>
                      <a:r>
                        <a:rPr lang="en-US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Source File Information Data from Society Level to Village Level with crop variety and soil types.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on integrating information and creating a single dashboard for Know you Farmer, Village and Society. </a:t>
                      </a:r>
                      <a:r>
                        <a:rPr lang="en-US" b="1" dirty="0"/>
                        <a:t>Draft Dashboard Ready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146419"/>
                  </a:ext>
                </a:extLst>
              </a:tr>
              <a:tr h="623721">
                <a:tc>
                  <a:txBody>
                    <a:bodyPr/>
                    <a:lstStyle/>
                    <a:p>
                      <a:r>
                        <a:rPr lang="en-US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Transporter Performance Scorecard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Framework ready with indicators and evaluation matrix. Model to be developed.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803697"/>
                  </a:ext>
                </a:extLst>
              </a:tr>
              <a:tr h="356412">
                <a:tc>
                  <a:txBody>
                    <a:bodyPr/>
                    <a:lstStyle/>
                    <a:p>
                      <a:r>
                        <a:rPr lang="en-US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Cane loader Optimization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in Progress- Loader distribution data collected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299614"/>
                  </a:ext>
                </a:extLst>
              </a:tr>
              <a:tr h="623721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Purchi Failure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Phone calls made and information collected for 10992 </a:t>
                      </a:r>
                      <a:r>
                        <a:rPr lang="en-US" dirty="0" err="1"/>
                        <a:t>purchies</a:t>
                      </a:r>
                      <a:r>
                        <a:rPr lang="en-US" dirty="0"/>
                        <a:t> failed between 19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Nov to 16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Dec. total growers is 8466 not supply till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023468"/>
                  </a:ext>
                </a:extLst>
              </a:tr>
              <a:tr h="1165744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Saksham App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Saksham App training for farmers being conducted thrice a week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Usage cannot be tracked as no data analytics feature in Saksham to track usage. Just the registration details can be tracked.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55741"/>
                  </a:ext>
                </a:extLst>
              </a:tr>
              <a:tr h="1734147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Road Safety – Cumulative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Accident Snapshot -19 incidents in 8 weeks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Zero causality, but women/girl/animal injuries reported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80% occurred on village roads &amp; turns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Repeating mechanical + road + electrical hazards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03 staff met with accident in the last 10 days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18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598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53423" y="6400800"/>
            <a:ext cx="6096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171700" y="43934"/>
            <a:ext cx="7581900" cy="71806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Key Operational Parameters: Overall SPE Division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Plant Availability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914401"/>
          <a:ext cx="11506201" cy="5486398"/>
        </p:xfrm>
        <a:graphic>
          <a:graphicData uri="http://schemas.openxmlformats.org/drawingml/2006/table">
            <a:tbl>
              <a:tblPr/>
              <a:tblGrid>
                <a:gridCol w="9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373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864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Sr. 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Current Week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Last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Week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Till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Date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SS 25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- 26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Till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Date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SS 24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- 25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6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21/12/2025 to 27/12/2025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14/12/2025 to 20/12/2025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26/10/2025 to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27/12/2025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26/10/2024 to 27/12/2024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150 TPH Boiler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70 TPH Boiler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35 TPH Boiler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30.85 MW Turbine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4 MW Turbine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 MW_Old Turbine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 MW_New Turbine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95.55%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132 KV GRID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905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162300" y="43934"/>
            <a:ext cx="6819900" cy="71806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Key Operational Parameters: Overall Power Generation , Export and Consumption of SPE Division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2CB930-221C-AB58-62ED-FB85A1805743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38204"/>
          <a:ext cx="11811000" cy="5791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059">
                  <a:extLst>
                    <a:ext uri="{9D8B030D-6E8A-4147-A177-3AD203B41FA5}">
                      <a16:colId xmlns:a16="http://schemas.microsoft.com/office/drawing/2014/main" val="7984858"/>
                    </a:ext>
                  </a:extLst>
                </a:gridCol>
                <a:gridCol w="926353">
                  <a:extLst>
                    <a:ext uri="{9D8B030D-6E8A-4147-A177-3AD203B41FA5}">
                      <a16:colId xmlns:a16="http://schemas.microsoft.com/office/drawing/2014/main" val="920034336"/>
                    </a:ext>
                  </a:extLst>
                </a:gridCol>
                <a:gridCol w="849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9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4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35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1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63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579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Sr. No.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Particulars</a:t>
                      </a:r>
                      <a:endParaRPr lang="en-IN" sz="1600" b="1" dirty="0"/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Current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Week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 Week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Till date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SS 25-26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Till date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SS 24-25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8156950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l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Operation</a:t>
                      </a:r>
                      <a:r>
                        <a:rPr lang="en-IN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Days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864170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30.85 MW STG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28.50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4873.00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29.01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4937.00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29.39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44073.00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29.15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41024.00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27.57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3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 _Old STG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2.70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476.77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2.84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480.24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2.86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4063.45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2.82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4134.39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2.78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 3 MW _ New STG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2.25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455.29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2.71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454.35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2.70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3675.33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2.60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3373.10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2.27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4.0 MW STG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3.60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666.20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3.97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666.80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3.97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4975.30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3.84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5434.00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3.65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Power Exported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22.00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3692.00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21.98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3800.00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22.62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33893.00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22.42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31838.00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21.40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Sugar Plant Consumption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10.44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1996.06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11.88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1954.59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11.63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16546.11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10.94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14900.49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10.01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Distillery 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Plant Consumation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1.60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261.64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1.56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261.69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1.56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2252.73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1.59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2215.86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1.56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30 MW Cogen  Aux. 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Cons.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2.70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404.17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2.41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406.25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2.42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3675.67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2.43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3676.63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2.47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4.0 MW Cogen  Aux. Cons.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99.76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99.51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858.68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857.14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231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162300" y="43934"/>
            <a:ext cx="6819900" cy="71806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Key Operational Parameters: Overall Power Generation , Export and Consumption of SPE Division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2CB930-221C-AB58-62ED-FB85A1805743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914397"/>
          <a:ext cx="11734800" cy="5578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798485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2003433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1983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Sr. No.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Particulars</a:t>
                      </a:r>
                      <a:endParaRPr lang="en-IN" sz="1600" b="1" dirty="0"/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Current Week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Till date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SS 25-26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Till date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SS 24-25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8156950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l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Operation</a:t>
                      </a:r>
                      <a:r>
                        <a:rPr lang="en-IN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Days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864170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Capacity Utilization – 30.85 MW STG Set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&gt; 95.00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96.69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97.96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97.16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91.90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 Utilization – 3.0 MW _ Old  STG Set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&gt;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94.60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95.29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94.06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92.62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 Utilization – 3.0 MW _ New  STG Set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&gt; 75.00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90.34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90.15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86.52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79.40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 Utilization – 4.0 MW  STG Set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&gt; 80.00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99.14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99.23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95.94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87.84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Aux. Consumption</a:t>
                      </a:r>
                      <a:r>
                        <a:rPr lang="fr-FR" sz="18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of 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30.85 MW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&lt; 9.20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8.29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8.23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8.34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8.96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Aux. Consumption</a:t>
                      </a:r>
                      <a:r>
                        <a:rPr lang="fr-FR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of 4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&lt; 20.00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14.97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14.92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15.72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17.23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Power Consumption Per Ton of Cane Crushed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KWH/Ton on Cane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 31.54</a:t>
                      </a:r>
                    </a:p>
                  </a:txBody>
                  <a:tcPr marL="9525" marR="9525" marT="9525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31.96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31.75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32.03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32.71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965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2800" y="137708"/>
            <a:ext cx="5410200" cy="609600"/>
          </a:xfrm>
        </p:spPr>
        <p:txBody>
          <a:bodyPr>
            <a:noAutofit/>
          </a:bodyPr>
          <a:lstStyle/>
          <a:p>
            <a:pPr algn="ctr"/>
            <a:r>
              <a:rPr lang="en-IN" sz="2400" b="1" dirty="0"/>
              <a:t>KEY OPERATIONAL PARAMETERS     </a:t>
            </a:r>
            <a:r>
              <a:rPr lang="en-US" sz="2400" b="1" dirty="0"/>
              <a:t>30.85 MW PP (150 TPH BOILER)</a:t>
            </a:r>
            <a:endParaRPr lang="en-IN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52402" y="1066802"/>
          <a:ext cx="6644183" cy="5425651"/>
        </p:xfrm>
        <a:graphic>
          <a:graphicData uri="http://schemas.openxmlformats.org/drawingml/2006/table">
            <a:tbl>
              <a:tblPr/>
              <a:tblGrid>
                <a:gridCol w="1198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0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96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235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Parameters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UOM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DATE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21-Dec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22-Dec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23-Dec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24-Dec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25-Dec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26-Dec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27-Dec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2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Cane Crushed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QTL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110000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2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Steam Gen.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MT/ HR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2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Power Gen.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29.17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5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Bag. Moisture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2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GCV : Bagasse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KCal</a:t>
                      </a: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/ 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103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Gross SHR of PP (Kcal/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Kwh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25-26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pPr algn="l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24-25</a:t>
                      </a:r>
                      <a:endParaRPr lang="en-IN" sz="1600" b="1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413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Gross Boiler Eff.(71.95as per PG test)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6700-000006000000}"/>
              </a:ext>
            </a:extLst>
          </p:cNvPr>
          <p:cNvGraphicFramePr>
            <a:graphicFrameLocks/>
          </p:cNvGraphicFramePr>
          <p:nvPr/>
        </p:nvGraphicFramePr>
        <p:xfrm>
          <a:off x="7112473" y="2871788"/>
          <a:ext cx="5079527" cy="1823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6700-000003000000}"/>
              </a:ext>
            </a:extLst>
          </p:cNvPr>
          <p:cNvGraphicFramePr>
            <a:graphicFrameLocks/>
          </p:cNvGraphicFramePr>
          <p:nvPr/>
        </p:nvGraphicFramePr>
        <p:xfrm>
          <a:off x="7110423" y="4695502"/>
          <a:ext cx="4929174" cy="1776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6700-000005000000}"/>
              </a:ext>
            </a:extLst>
          </p:cNvPr>
          <p:cNvGraphicFramePr>
            <a:graphicFrameLocks/>
          </p:cNvGraphicFramePr>
          <p:nvPr/>
        </p:nvGraphicFramePr>
        <p:xfrm>
          <a:off x="6960070" y="1004889"/>
          <a:ext cx="5229879" cy="1866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6700-000005000000}"/>
              </a:ext>
            </a:extLst>
          </p:cNvPr>
          <p:cNvGraphicFramePr>
            <a:graphicFrameLocks/>
          </p:cNvGraphicFramePr>
          <p:nvPr/>
        </p:nvGraphicFramePr>
        <p:xfrm>
          <a:off x="6914308" y="1004886"/>
          <a:ext cx="5176419" cy="1776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6700-000006000000}"/>
              </a:ext>
            </a:extLst>
          </p:cNvPr>
          <p:cNvGraphicFramePr>
            <a:graphicFrameLocks/>
          </p:cNvGraphicFramePr>
          <p:nvPr/>
        </p:nvGraphicFramePr>
        <p:xfrm>
          <a:off x="7084531" y="2780979"/>
          <a:ext cx="5006196" cy="1866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6700-000003000000}"/>
              </a:ext>
            </a:extLst>
          </p:cNvPr>
          <p:cNvGraphicFramePr>
            <a:graphicFrameLocks/>
          </p:cNvGraphicFramePr>
          <p:nvPr/>
        </p:nvGraphicFramePr>
        <p:xfrm>
          <a:off x="7096135" y="4737946"/>
          <a:ext cx="4929174" cy="169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799828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118062-C76E-427E-DB0F-8EEB8A04E514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976312"/>
          <a:ext cx="2895600" cy="2412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83996521"/>
                    </a:ext>
                  </a:extLst>
                </a:gridCol>
              </a:tblGrid>
              <a:tr h="1070212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18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2518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Operation days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NOS.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2270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Crushed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Bagasse Received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008429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Bagasse Stock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Steam% Cane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039300"/>
                  </a:ext>
                </a:extLst>
              </a:tr>
            </a:tbl>
          </a:graphicData>
        </a:graphic>
      </p:graphicFrame>
      <p:sp>
        <p:nvSpPr>
          <p:cNvPr id="8" name="TextBox 4">
            <a:extLst>
              <a:ext uri="{FF2B5EF4-FFF2-40B4-BE49-F238E27FC236}">
                <a16:creationId xmlns:a16="http://schemas.microsoft.com/office/drawing/2014/main" id="{E553F84D-A8F9-1DED-A66F-7D24A014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69558"/>
            <a:ext cx="834390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BAGASSE GENERATION &amp; CONSUMPTION DETAILS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210800" y="962024"/>
          <a:ext cx="1524000" cy="2431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540"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631420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567990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54"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54"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251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31751" y="977264"/>
          <a:ext cx="3933574" cy="2414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8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73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Hourly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Current     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Last</a:t>
                      </a:r>
                      <a:r>
                        <a:rPr lang="en-IN" sz="1400" b="1" kern="1200" baseline="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Week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Hourly           (Till Date)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7977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0" y="3503060"/>
          <a:ext cx="2895600" cy="87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22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Gen. 70 TPH Boiler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Bag. Cons. 70 TPH Boiler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to Fuel Ratio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81000" y="4461015"/>
          <a:ext cx="2895600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Gen. 150 TPH Boiler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Bag. Cons. 150 TPH Boiler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to Fuel Ratio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0210800" y="3453104"/>
          <a:ext cx="1524000" cy="903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210800" y="4430027"/>
          <a:ext cx="1524000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89411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531751" y="3498234"/>
          <a:ext cx="3935849" cy="86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531751" y="4458603"/>
          <a:ext cx="3935849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696200" y="962024"/>
          <a:ext cx="2362200" cy="2426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24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Current     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Last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Week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6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74350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3556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696200" y="3474484"/>
          <a:ext cx="2375848" cy="89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6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696200" y="4444315"/>
          <a:ext cx="2334904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381000" y="5333508"/>
          <a:ext cx="2895600" cy="114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3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Gen. (35 T Boiler)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4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Bag. Cons. (35 T Boiler)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16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600" b="0" i="0" u="none" strike="noStrike" kern="1200" dirty="0" err="1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Slop</a:t>
                      </a:r>
                      <a:r>
                        <a:rPr lang="fr-FR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Cons. (35 T Boiler)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to Fuel Ratio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210800" y="5329237"/>
          <a:ext cx="1524000" cy="1160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6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531751" y="5341896"/>
          <a:ext cx="3935849" cy="114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7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&gt;1.88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696200" y="5329237"/>
          <a:ext cx="2334904" cy="114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74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&gt;1.88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830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82C70-BD83-3D6D-8414-03486FD78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E1ADC-FB71-6F29-716D-1B195A46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E182D9-C192-BCFB-783F-54060F5ED184}"/>
              </a:ext>
            </a:extLst>
          </p:cNvPr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4AA2C9-23C7-3283-64F5-06294F8F6C5D}"/>
              </a:ext>
            </a:extLst>
          </p:cNvPr>
          <p:cNvSpPr txBox="1">
            <a:spLocks/>
          </p:cNvSpPr>
          <p:nvPr/>
        </p:nvSpPr>
        <p:spPr>
          <a:xfrm>
            <a:off x="3276777" y="275514"/>
            <a:ext cx="5638445" cy="45037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prstClr val="black"/>
                </a:solidFill>
                <a:latin typeface="Arial"/>
              </a:rPr>
              <a:t>STEAM &amp; POWER FOR THE WEEK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3CC6BC-B826-92ED-75BB-21D83013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91" t="10585" r="8055" b="10318"/>
          <a:stretch>
            <a:fillRect/>
          </a:stretch>
        </p:blipFill>
        <p:spPr>
          <a:xfrm>
            <a:off x="348343" y="914400"/>
            <a:ext cx="1152797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396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0999" y="228600"/>
            <a:ext cx="5715001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>
              <a:spcBef>
                <a:spcPts val="0"/>
              </a:spcBef>
              <a:defRPr/>
            </a:pPr>
            <a:r>
              <a:rPr lang="en-US" sz="2400" dirty="0">
                <a:solidFill>
                  <a:schemeClr val="tx1"/>
                </a:solidFill>
              </a:rPr>
              <a:t>70 TPH BOILER- SPARE ID FAN IMPELLER</a:t>
            </a:r>
            <a:endParaRPr lang="da-DK" sz="24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389052"/>
            <a:ext cx="5305023" cy="46307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364366"/>
            <a:ext cx="2498191" cy="46661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1389051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ID FAN SPARE IMPELLER HARD FACING COMPLETED BY USING ELECTRODE N6006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2687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DISTILLERY UNIT  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6" name="Picture Placeholder 5" descr="A factory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91191A92-9A88-C0E8-177F-3E6DFACCA7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r="15635"/>
          <a:stretch/>
        </p:blipFill>
        <p:spPr>
          <a:xfrm>
            <a:off x="0" y="0"/>
            <a:ext cx="5378450" cy="6857999"/>
          </a:xfrm>
        </p:spPr>
      </p:pic>
    </p:spTree>
    <p:extLst>
      <p:ext uri="{BB962C8B-B14F-4D97-AF65-F5344CB8AC3E}">
        <p14:creationId xmlns:p14="http://schemas.microsoft.com/office/powerpoint/2010/main" val="1746069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A33B-C5AF-3412-1C26-275A1DED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7F492156-CE37-5722-279F-58CA83E4F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E6BCE17-F64F-CB34-37EF-4D540CB5F3AA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34BD57-9F56-B1CD-3714-BE4A96EA2B46}"/>
              </a:ext>
            </a:extLst>
          </p:cNvPr>
          <p:cNvGraphicFramePr>
            <a:graphicFrameLocks noGrp="1"/>
          </p:cNvGraphicFramePr>
          <p:nvPr/>
        </p:nvGraphicFramePr>
        <p:xfrm>
          <a:off x="279700" y="990601"/>
          <a:ext cx="11759900" cy="55218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46217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598196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265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0239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2234789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2184811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Production 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400" b="1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8.40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8.42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8.33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76.94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0285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Downtime (Hrs.)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endParaRPr lang="en-US" sz="1400" b="1" i="0" u="none" strike="noStrike" kern="1200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502.82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30637"/>
                  </a:ext>
                </a:extLst>
              </a:tr>
              <a:tr h="330520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Average Ethanol Prodn./Day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1.20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1.14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62756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Efficiency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04612"/>
                  </a:ext>
                </a:extLst>
              </a:tr>
              <a:tr h="313626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Syrup (BL/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7.60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7.05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7.24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6.89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36193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BH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31.5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28.17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96169"/>
                  </a:ext>
                </a:extLst>
              </a:tr>
              <a:tr h="346454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Syrup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29.74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30.13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30.25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092108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Fermentation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91.5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91.17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91.06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90.90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31887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98.63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98.63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98.64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31332"/>
                  </a:ext>
                </a:extLst>
              </a:tr>
              <a:tr h="346454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consumed (Kg/BL)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3.96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4.02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4.11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733755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consumed (KWH/BL)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0.528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0.429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0.434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0.432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496636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Feedstock Quality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Syrup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Syrup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Syrup/B-heavy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61263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Total Reducing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endParaRPr lang="en-US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51.95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52.75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53.43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30063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Fermentable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endParaRPr lang="en-US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51.26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51.99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51.90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03989"/>
                  </a:ext>
                </a:extLst>
              </a:tr>
              <a:tr h="374845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UFS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kern="1200" dirty="0"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0.76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1.53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8FA5D7-9C16-20DE-6A00-17C706452FD9}"/>
              </a:ext>
            </a:extLst>
          </p:cNvPr>
          <p:cNvSpPr txBox="1">
            <a:spLocks/>
          </p:cNvSpPr>
          <p:nvPr/>
        </p:nvSpPr>
        <p:spPr>
          <a:xfrm>
            <a:off x="2743200" y="76200"/>
            <a:ext cx="7696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   Weekly Performance Snapshot - Distillery</a:t>
            </a:r>
          </a:p>
        </p:txBody>
      </p:sp>
    </p:spTree>
    <p:extLst>
      <p:ext uri="{BB962C8B-B14F-4D97-AF65-F5344CB8AC3E}">
        <p14:creationId xmlns:p14="http://schemas.microsoft.com/office/powerpoint/2010/main" val="27212982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A33B-C5AF-3412-1C26-275A1DED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7F492156-CE37-5722-279F-58CA83E4F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E6BCE17-F64F-CB34-37EF-4D540CB5F3AA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34BD57-9F56-B1CD-3714-BE4A96EA2B4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147832"/>
          <a:ext cx="11296042" cy="541393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68386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309642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2420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0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7340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</a:tblGrid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Dec.-2025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Nov.-2025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Dec-2024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Production 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31.54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35.80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38.96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0285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Downtime (Hrs.)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7.67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2.58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30637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Average Ethanol Prodn./Day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(Lakh Liters)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1.19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1.26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62756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Efficiency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04612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Syrup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7.21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6.68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7.56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36193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BH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96169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Recovery – Syrup (BL/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30.12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30.33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32.12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092108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Fermentation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90.93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90.93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92.81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831887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Distillation Efficiency (%)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98.62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98.64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98.75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31332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consumed (Kg/BL)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4.13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4.07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3.66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733755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consumed (KWH/BL)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0.441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0.447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0.402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496636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Feedstock Quality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Syrup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Syrup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Syrup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61263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Total Reducing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52.84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54.06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55.16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Fermentable Sugar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52.05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52.40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54.31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03989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UFS %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0.79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1.66</a:t>
                      </a:r>
                    </a:p>
                  </a:txBody>
                  <a:tcPr marL="4763" marR="4763" marT="4763" marB="0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0.85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8FA5D7-9C16-20DE-6A00-17C706452FD9}"/>
              </a:ext>
            </a:extLst>
          </p:cNvPr>
          <p:cNvSpPr txBox="1">
            <a:spLocks/>
          </p:cNvSpPr>
          <p:nvPr/>
        </p:nvSpPr>
        <p:spPr>
          <a:xfrm>
            <a:off x="2133600" y="76200"/>
            <a:ext cx="86868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000" dirty="0"/>
              <a:t>  Last 03 Months  Performance Snapshot - Distillery</a:t>
            </a:r>
          </a:p>
        </p:txBody>
      </p:sp>
    </p:spTree>
    <p:extLst>
      <p:ext uri="{BB962C8B-B14F-4D97-AF65-F5344CB8AC3E}">
        <p14:creationId xmlns:p14="http://schemas.microsoft.com/office/powerpoint/2010/main" val="42377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7365-B9AA-84C7-37E3-D07A9DD2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128F82C-7499-564F-BAF8-142E477CA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3E0F10-D47B-576E-6738-DBDF25FE81C9}"/>
              </a:ext>
            </a:extLst>
          </p:cNvPr>
          <p:cNvGraphicFramePr>
            <a:graphicFrameLocks noGrp="1"/>
          </p:cNvGraphicFramePr>
          <p:nvPr/>
        </p:nvGraphicFramePr>
        <p:xfrm>
          <a:off x="132735" y="838200"/>
          <a:ext cx="11887199" cy="572657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05465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524147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1961534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62343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 No.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5925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Daily Indent Rate Avg.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As per requirement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5925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Daily Cane Purchased Rate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5925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Gate Indent Maturity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5925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Center Indent Maturity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96%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981006"/>
                  </a:ext>
                </a:extLst>
              </a:tr>
              <a:tr h="592563"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Pol in Cane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13.80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13.01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12.92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11.94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451406"/>
                  </a:ext>
                </a:extLst>
              </a:tr>
              <a:tr h="680955"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Middle Brix from Yard Sampling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  <a:p>
                      <a:pPr marL="0" algn="ctr" defTabSz="914400" rtl="0" eaLnBrk="1" latinLnBrk="0" hangingPunct="1"/>
                      <a:endParaRPr lang="en-US" sz="1600" b="1" kern="120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18.54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18.53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18.44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721168"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Affected Cane % (from Yard Sampling)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1.90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  <a:tr h="721168"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Avg. Center Cane Holding Time (Hrs.)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13.84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13.55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12.97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84434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65BF46C9-90F7-D6F8-1928-BEFF868CE84D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9906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800" dirty="0"/>
              <a:t>Weekly Performance Snapshot – Cane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338C0-5901-22FD-B77A-4C6CB770C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32932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FC00-62BF-75DB-0F58-E1B4FF8C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A4D22-5DBE-3229-333B-8521C46F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7F1B753-401A-E2C9-5AC5-DB32DE480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10979"/>
            <a:ext cx="50292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Key Operational Parameters</a:t>
            </a:r>
            <a:endParaRPr lang="en-IN" sz="28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500610-DE22-9362-7420-554038F71629}"/>
              </a:ext>
            </a:extLst>
          </p:cNvPr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5A21F32-81E6-CC89-ABE2-8A517A839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24CC2E-D3C5-3684-11F6-427F3F1BDD02}"/>
              </a:ext>
            </a:extLst>
          </p:cNvPr>
          <p:cNvGraphicFramePr>
            <a:graphicFrameLocks noGrp="1"/>
          </p:cNvGraphicFramePr>
          <p:nvPr/>
        </p:nvGraphicFramePr>
        <p:xfrm>
          <a:off x="152401" y="1052045"/>
          <a:ext cx="11887199" cy="528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7596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16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360">
                  <a:extLst>
                    <a:ext uri="{9D8B030D-6E8A-4147-A177-3AD203B41FA5}">
                      <a16:colId xmlns:a16="http://schemas.microsoft.com/office/drawing/2014/main" val="3374905877"/>
                    </a:ext>
                  </a:extLst>
                </a:gridCol>
                <a:gridCol w="1748664">
                  <a:extLst>
                    <a:ext uri="{9D8B030D-6E8A-4147-A177-3AD203B41FA5}">
                      <a16:colId xmlns:a16="http://schemas.microsoft.com/office/drawing/2014/main" val="83677910"/>
                    </a:ext>
                  </a:extLst>
                </a:gridCol>
                <a:gridCol w="1532838">
                  <a:extLst>
                    <a:ext uri="{9D8B030D-6E8A-4147-A177-3AD203B41FA5}">
                      <a16:colId xmlns:a16="http://schemas.microsoft.com/office/drawing/2014/main" val="19178918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7121396"/>
                    </a:ext>
                  </a:extLst>
                </a:gridCol>
              </a:tblGrid>
              <a:tr h="1029475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urrent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IN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Last year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IN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562376">
                <a:tc>
                  <a:txBody>
                    <a:bodyPr/>
                    <a:lstStyle/>
                    <a:p>
                      <a:pPr lvl="1">
                        <a:lnSpc>
                          <a:spcPts val="1500"/>
                        </a:lnSpc>
                      </a:pPr>
                      <a:endParaRPr lang="en-US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24-25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24-25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743696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Syrup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Syrup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Syrup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Syrup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Syrup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71274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Average Ethanol Prodn. / 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120245.0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119014.0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125671.0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119196.0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124700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044450"/>
                  </a:ext>
                </a:extLst>
              </a:tr>
              <a:tr h="11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96.20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95.21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95.36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99.76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108730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 Prodn. ( In BL)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841716.60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833100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879700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6920539.40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7284953.50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008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527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429000" y="210979"/>
            <a:ext cx="50292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Key Operational Parameters</a:t>
            </a:r>
            <a:endParaRPr lang="en-IN" sz="2800" dirty="0"/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E447D0-E612-3AF4-6E02-EECB7C2D060E}"/>
              </a:ext>
            </a:extLst>
          </p:cNvPr>
          <p:cNvGraphicFramePr>
            <a:graphicFrameLocks noGrp="1"/>
          </p:cNvGraphicFramePr>
          <p:nvPr/>
        </p:nvGraphicFramePr>
        <p:xfrm>
          <a:off x="177852" y="990600"/>
          <a:ext cx="11963400" cy="526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1846777">
                  <a:extLst>
                    <a:ext uri="{9D8B030D-6E8A-4147-A177-3AD203B41FA5}">
                      <a16:colId xmlns:a16="http://schemas.microsoft.com/office/drawing/2014/main" val="3374905877"/>
                    </a:ext>
                  </a:extLst>
                </a:gridCol>
                <a:gridCol w="2013971">
                  <a:extLst>
                    <a:ext uri="{9D8B030D-6E8A-4147-A177-3AD203B41FA5}">
                      <a16:colId xmlns:a16="http://schemas.microsoft.com/office/drawing/2014/main" val="83677910"/>
                    </a:ext>
                  </a:extLst>
                </a:gridCol>
                <a:gridCol w="2215760">
                  <a:extLst>
                    <a:ext uri="{9D8B030D-6E8A-4147-A177-3AD203B41FA5}">
                      <a16:colId xmlns:a16="http://schemas.microsoft.com/office/drawing/2014/main" val="1917891858"/>
                    </a:ext>
                  </a:extLst>
                </a:gridCol>
                <a:gridCol w="1772092">
                  <a:extLst>
                    <a:ext uri="{9D8B030D-6E8A-4147-A177-3AD203B41FA5}">
                      <a16:colId xmlns:a16="http://schemas.microsoft.com/office/drawing/2014/main" val="2177121396"/>
                    </a:ext>
                  </a:extLst>
                </a:gridCol>
              </a:tblGrid>
              <a:tr h="535074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2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443398">
                <a:tc>
                  <a:txBody>
                    <a:bodyPr/>
                    <a:lstStyle/>
                    <a:p>
                      <a:pPr lvl="1">
                        <a:lnSpc>
                          <a:spcPts val="1500"/>
                        </a:lnSpc>
                      </a:pPr>
                      <a:endParaRPr lang="en-US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24-25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25-26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24-25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89482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Syrup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Syrup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Syrup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Syrup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641304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B-heavy/Syrup</a:t>
                      </a:r>
                      <a:r>
                        <a:rPr lang="en-I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molasses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Utilized</a:t>
                      </a:r>
                      <a:r>
                        <a:rPr lang="en-IN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(In Qtl)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28300.0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27475.0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228750.0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226700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005331"/>
                  </a:ext>
                </a:extLst>
              </a:tr>
              <a:tr h="332421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Ethanol Prod. BL /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29.74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32.02</a:t>
                      </a:r>
                      <a:endParaRPr lang="en-US" sz="2000" b="1" i="0" u="none" strike="noStrike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32.13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485776"/>
                  </a:ext>
                </a:extLst>
              </a:tr>
              <a:tr h="505780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Total Reducing Sugar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51.95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55.29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53.54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55.14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076318"/>
                  </a:ext>
                </a:extLst>
              </a:tr>
              <a:tr h="48916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Fermentable Sugar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51.26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54.15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52.27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54.42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58068"/>
                  </a:ext>
                </a:extLst>
              </a:tr>
              <a:tr h="497396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UFS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35984"/>
                  </a:ext>
                </a:extLst>
              </a:tr>
              <a:tr h="510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Distillation Efficiency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451846"/>
                  </a:ext>
                </a:extLst>
              </a:tr>
              <a:tr h="4126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Fermentation Efficiency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91.17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92.80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90.93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92.62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32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0091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328B7-7262-8790-8D09-1D1CEF99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5B72C-5274-D779-2F83-B7CA5DB9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1B0253D-8B8D-A33F-1DC9-4FDE9E96F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0979"/>
            <a:ext cx="4953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Key Operational Parameters</a:t>
            </a:r>
            <a:endParaRPr lang="en-IN" sz="28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C80644-0466-DF77-9404-5DDE09C6D0B9}"/>
              </a:ext>
            </a:extLst>
          </p:cNvPr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1A49111-A308-CFDD-D487-549D0841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9E3643F-CEF2-F317-A080-C4046E95F952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066800"/>
          <a:ext cx="11963400" cy="5311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2647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2430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0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5915">
                  <a:extLst>
                    <a:ext uri="{9D8B030D-6E8A-4147-A177-3AD203B41FA5}">
                      <a16:colId xmlns:a16="http://schemas.microsoft.com/office/drawing/2014/main" val="83677910"/>
                    </a:ext>
                  </a:extLst>
                </a:gridCol>
              </a:tblGrid>
              <a:tr h="56661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Season</a:t>
                      </a:r>
                      <a:endParaRPr lang="en-IN" sz="2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2025-26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en-IN" sz="2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en-IN" sz="2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833664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Budgeted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(Week)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Achieved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(Week)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Budgeted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(To date)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Achieved </a:t>
                      </a:r>
                    </a:p>
                    <a:p>
                      <a:pPr algn="ctr">
                        <a:lnSpc>
                          <a:spcPts val="1500"/>
                        </a:lnSpc>
                      </a:pPr>
                      <a:endParaRPr lang="en-US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(To date)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40483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Feed Stock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Syrup/B-heavy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868693"/>
                  </a:ext>
                </a:extLst>
              </a:tr>
              <a:tr h="70949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Ethanol Prodn. ( In BL)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841716.60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7693907.0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792257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 Steam consumed in (MT)</a:t>
                      </a:r>
                    </a:p>
                    <a:p>
                      <a:pPr algn="l" fontAlgn="b"/>
                      <a:endParaRPr lang="en-I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3444.0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3329.80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40601.40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31593.6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769796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 Steam consumed Kg/BL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631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Power consumed in (Kwh)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443520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361400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5068800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3323923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786092"/>
                  </a:ext>
                </a:extLst>
              </a:tr>
              <a:tr h="729897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</a:t>
                      </a:r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consumed Kwh/BL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7305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C8484-FE79-90A5-BB5A-F2D35106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D2E516-B561-1A5F-9B09-7DE7D1FE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2412B03-B9B1-DCCF-D4F2-3FE9277AC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10979"/>
            <a:ext cx="50292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Analysis of Cane syrup received</a:t>
            </a:r>
            <a:endParaRPr lang="en-IN" sz="28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DF2A42-D746-E2C1-82AB-6FC4459A0663}"/>
              </a:ext>
            </a:extLst>
          </p:cNvPr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1B0B3D-9121-592B-EE6C-43B322D44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CB134-087B-83EC-62DC-7304C821F885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990602"/>
          <a:ext cx="11658600" cy="4448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999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37490587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36779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835033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91789185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197261104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2177121396"/>
                    </a:ext>
                  </a:extLst>
                </a:gridCol>
              </a:tblGrid>
              <a:tr h="544845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2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               Current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endParaRPr lang="en-IN" sz="2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sz="2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370592">
                <a:tc>
                  <a:txBody>
                    <a:bodyPr/>
                    <a:lstStyle/>
                    <a:p>
                      <a:pPr lvl="1">
                        <a:lnSpc>
                          <a:spcPts val="1500"/>
                        </a:lnSpc>
                      </a:pPr>
                      <a:endParaRPr lang="en-US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48637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Brix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TRS%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Brix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TRS%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35078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61.18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52.57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59.80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51.51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24532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60.47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60.78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00533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60.47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60.78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48577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63.03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61.80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076318"/>
                  </a:ext>
                </a:extLst>
              </a:tr>
              <a:tr h="37486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61.22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61.12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580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60.59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61.98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53.12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35984"/>
                  </a:ext>
                </a:extLst>
              </a:tr>
              <a:tr h="37486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60.19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60.53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53.12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45184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61.02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51.22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60.82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52.62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32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7798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4144" y="160339"/>
            <a:ext cx="6045200" cy="609600"/>
          </a:xfrm>
        </p:spPr>
        <p:txBody>
          <a:bodyPr/>
          <a:lstStyle/>
          <a:p>
            <a:r>
              <a:rPr lang="en-IN" dirty="0"/>
              <a:t>TBT</a:t>
            </a:r>
          </a:p>
        </p:txBody>
      </p:sp>
      <p:sp>
        <p:nvSpPr>
          <p:cNvPr id="3" name="AutoShape 2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Image preview"/>
          <p:cNvSpPr>
            <a:spLocks noChangeAspect="1" noChangeArrowheads="1"/>
          </p:cNvSpPr>
          <p:nvPr/>
        </p:nvSpPr>
        <p:spPr bwMode="auto">
          <a:xfrm>
            <a:off x="421986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preview"/>
          <p:cNvSpPr>
            <a:spLocks noChangeAspect="1" noChangeArrowheads="1"/>
          </p:cNvSpPr>
          <p:nvPr/>
        </p:nvSpPr>
        <p:spPr bwMode="auto">
          <a:xfrm>
            <a:off x="914400" y="2986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077686"/>
            <a:ext cx="5940425" cy="525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1077686"/>
            <a:ext cx="5791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457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71800" y="219479"/>
            <a:ext cx="6045200" cy="609600"/>
          </a:xfrm>
        </p:spPr>
        <p:txBody>
          <a:bodyPr/>
          <a:lstStyle/>
          <a:p>
            <a:r>
              <a:rPr lang="en-IN" dirty="0"/>
              <a:t>TBT Attendance</a:t>
            </a:r>
          </a:p>
        </p:txBody>
      </p:sp>
      <p:sp>
        <p:nvSpPr>
          <p:cNvPr id="3" name="AutoShape 2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Image preview"/>
          <p:cNvSpPr>
            <a:spLocks noChangeAspect="1" noChangeArrowheads="1"/>
          </p:cNvSpPr>
          <p:nvPr/>
        </p:nvSpPr>
        <p:spPr bwMode="auto">
          <a:xfrm>
            <a:off x="421986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preview"/>
          <p:cNvSpPr>
            <a:spLocks noChangeAspect="1" noChangeArrowheads="1"/>
          </p:cNvSpPr>
          <p:nvPr/>
        </p:nvSpPr>
        <p:spPr bwMode="auto">
          <a:xfrm>
            <a:off x="914400" y="2986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t="7121" r="3833" b="23304"/>
          <a:stretch/>
        </p:blipFill>
        <p:spPr>
          <a:xfrm>
            <a:off x="155574" y="1066800"/>
            <a:ext cx="5788026" cy="5257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t="7462" r="3162" b="16419"/>
          <a:stretch/>
        </p:blipFill>
        <p:spPr>
          <a:xfrm>
            <a:off x="6096001" y="1066799"/>
            <a:ext cx="5943600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998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86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BA23D8-D731-8D76-CC27-DE1AE51F7670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447800"/>
          <a:ext cx="115824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2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75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9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1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0513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HAZARDS OBSERVATION - DISTILLERY  </a:t>
                      </a:r>
                      <a:endParaRPr lang="en-US" sz="1400" b="1" i="0" u="sng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34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HAZARDOUS</a:t>
                      </a:r>
                      <a:r>
                        <a:rPr lang="en-US" sz="1400" b="1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ACTIVITY/ OBSERVATION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 REQUIRED/ TAKEN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DATE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RESPONSIBILITY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0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Litre flask broken to fermentation operator during keeping in autoclave for sterilization.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operator keep flask very carefully in autoclave &amp; right sequence.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Harpal Singh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082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Fermentation working floor steam line joint leakage.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Fermentation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Joint sheet changed with new joint sheet.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Avhay Kumar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6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Fermenter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No-04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coupling spider broken.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Fermentation House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spider fitted.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Mr.Ram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pravesh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6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MSDH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Plant Evaporator column bottom main hole leakage.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Distillation     Plant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Gasket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has been changed with new gasket immediately.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Brij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Mohan Shukla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4">
            <a:extLst>
              <a:ext uri="{FF2B5EF4-FFF2-40B4-BE49-F238E27FC236}">
                <a16:creationId xmlns:a16="http://schemas.microsoft.com/office/drawing/2014/main" id="{B809518E-22B2-E4B8-3E77-F276603C6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69558"/>
            <a:ext cx="7848600" cy="47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Near Miss or Hazardous Activity Report</a:t>
            </a:r>
          </a:p>
        </p:txBody>
      </p:sp>
    </p:spTree>
    <p:extLst>
      <p:ext uri="{BB962C8B-B14F-4D97-AF65-F5344CB8AC3E}">
        <p14:creationId xmlns:p14="http://schemas.microsoft.com/office/powerpoint/2010/main" val="3897481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BA23D8-D731-8D76-CC27-DE1AE51F7670}"/>
              </a:ext>
            </a:extLst>
          </p:cNvPr>
          <p:cNvGraphicFramePr>
            <a:graphicFrameLocks noGrp="1"/>
          </p:cNvGraphicFramePr>
          <p:nvPr/>
        </p:nvGraphicFramePr>
        <p:xfrm>
          <a:off x="257578" y="1371600"/>
          <a:ext cx="11934422" cy="472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5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7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15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86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8109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NEARMISS - DISTILLERY  </a:t>
                      </a:r>
                      <a:endParaRPr lang="en-US" sz="1400" b="1" i="0" u="sng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HAZARDOUS ACTIVITY / OBSERVATION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 REQUIRED / TAKEN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DATE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RESPONSIBILITY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STATUS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817" marR="8817" marT="8817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 chemist using Hazardous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chemicals without wearing gloves &amp; goggles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.No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injury occurred.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chemist always using proper PPE,S while using the hazardous chemicals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Mr.Sarang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singhal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Spanner slipped during opening of falling film body-05 .No injury occurred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 Plant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 to fitter very carefully doing the maintenance jobs.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Brijmohan shukla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Fermenter no-4 having abnormal sound during operation . No injury occurred.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Fermentation Section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Attend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by fitter without any delay.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Shubham Patel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3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26/12/2025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MSDH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Plant Evaporator column bottom main hole leakage. No injury occurred.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Distillation     Plant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Gasket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has been changed with new gasket immediately.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Brij</a:t>
                      </a:r>
                      <a:r>
                        <a:rPr lang="en-IN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Mohan Shukla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4">
            <a:extLst>
              <a:ext uri="{FF2B5EF4-FFF2-40B4-BE49-F238E27FC236}">
                <a16:creationId xmlns:a16="http://schemas.microsoft.com/office/drawing/2014/main" id="{B809518E-22B2-E4B8-3E77-F276603C6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69558"/>
            <a:ext cx="7848600" cy="47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Near Miss or Hazardous Activity Report</a:t>
            </a:r>
          </a:p>
        </p:txBody>
      </p:sp>
    </p:spTree>
    <p:extLst>
      <p:ext uri="{BB962C8B-B14F-4D97-AF65-F5344CB8AC3E}">
        <p14:creationId xmlns:p14="http://schemas.microsoft.com/office/powerpoint/2010/main" val="11361803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IT</a:t>
            </a:r>
          </a:p>
        </p:txBody>
      </p:sp>
      <p:pic>
        <p:nvPicPr>
          <p:cNvPr id="4" name="Picture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983CE0F8-86BB-08C4-C594-385C674996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3858"/>
          <a:stretch>
            <a:fillRect/>
          </a:stretch>
        </p:blipFill>
        <p:spPr/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3E25C-E7FF-80E7-F49A-4BC9742BD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E6CC52DF-A836-04D3-6506-0B7A405902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31851232-D7DA-A516-9F84-99861B532D3B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671F3AA-52C2-F776-7D25-B3265197F082}"/>
              </a:ext>
            </a:extLst>
          </p:cNvPr>
          <p:cNvSpPr txBox="1">
            <a:spLocks/>
          </p:cNvSpPr>
          <p:nvPr/>
        </p:nvSpPr>
        <p:spPr>
          <a:xfrm>
            <a:off x="2177143" y="111778"/>
            <a:ext cx="7413171" cy="78085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 sz="1400"/>
            </a:pPr>
            <a:r>
              <a:rPr lang="en-US" sz="2400" dirty="0"/>
              <a:t>Executive 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FDD009-7EE6-2232-5C8F-0E4C238CD1C8}"/>
              </a:ext>
            </a:extLst>
          </p:cNvPr>
          <p:cNvSpPr txBox="1"/>
          <p:nvPr/>
        </p:nvSpPr>
        <p:spPr>
          <a:xfrm>
            <a:off x="87086" y="1337999"/>
            <a:ext cx="1205547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b="1" dirty="0"/>
              <a:t>Point 1</a:t>
            </a:r>
            <a:r>
              <a:rPr lang="en-US" sz="2400" dirty="0"/>
              <a:t>: Successfully completed data migration in preparation for the upcoming crushing season.</a:t>
            </a:r>
          </a:p>
          <a:p>
            <a:r>
              <a:rPr lang="en-US" sz="2400" dirty="0"/>
              <a:t>- </a:t>
            </a:r>
            <a:r>
              <a:rPr lang="en-US" sz="2400" b="1" dirty="0"/>
              <a:t>Point 2</a:t>
            </a:r>
            <a:r>
              <a:rPr lang="en-US" sz="2400" dirty="0"/>
              <a:t>: Effectively configured systems for sugarcane procurement at both gate and collection centers, enhancing process efficiency and transparency.</a:t>
            </a:r>
          </a:p>
          <a:p>
            <a:r>
              <a:rPr lang="en-US" sz="2400" dirty="0"/>
              <a:t>- </a:t>
            </a:r>
            <a:r>
              <a:rPr lang="en-US" sz="2400" b="1" dirty="0"/>
              <a:t>Point 3</a:t>
            </a:r>
            <a:r>
              <a:rPr lang="en-US" sz="2400" dirty="0"/>
              <a:t>: Achieved successful go-live with integration testing between SAP and the Cane Management System (CMS), streamlining procurement, payment processing, and stakeholder data management.</a:t>
            </a:r>
          </a:p>
          <a:p>
            <a:r>
              <a:rPr lang="en-US" sz="2400" dirty="0"/>
              <a:t>- </a:t>
            </a:r>
            <a:r>
              <a:rPr lang="en-US" sz="2400" b="1" dirty="0"/>
              <a:t>Point 4</a:t>
            </a:r>
            <a:r>
              <a:rPr lang="en-US" sz="2400" dirty="0"/>
              <a:t>: Upgraded network infrastructure by replacing legacy switches with advanced HP Aruba switches, improving connectivity and performance.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Point 5:</a:t>
            </a:r>
            <a:r>
              <a:rPr lang="en-US" sz="2400" dirty="0"/>
              <a:t> Initiated routine operational activities for the crushing season, aligning teams and resources for smooth execution.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Point 6:</a:t>
            </a:r>
            <a:r>
              <a:rPr lang="en-US" sz="2400" dirty="0"/>
              <a:t> Installation of an NPR camera at the new molasses loading point.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Point 7: </a:t>
            </a:r>
            <a:r>
              <a:rPr lang="en-US" sz="2400" dirty="0"/>
              <a:t>OPS server upgradation.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07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C53D03-C530-3659-10E1-BBD30D10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967740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Indent, Yard Balance Vs Crushing (Lakh Qtls.)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(27.12.25)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20EC76-450B-07C1-76C9-9011823A3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0B440C6-A573-3891-7E57-11C87EECE58A}"/>
              </a:ext>
            </a:extLst>
          </p:cNvPr>
          <p:cNvGraphicFramePr>
            <a:graphicFrameLocks/>
          </p:cNvGraphicFramePr>
          <p:nvPr/>
        </p:nvGraphicFramePr>
        <p:xfrm>
          <a:off x="228600" y="838199"/>
          <a:ext cx="11811000" cy="565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84284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FC12862-BF1D-FCE5-108B-64E8CB062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13837"/>
            <a:ext cx="579120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General Observation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7AC9C7-2D20-12D7-6D62-D900EDCEF6CB}"/>
              </a:ext>
            </a:extLst>
          </p:cNvPr>
          <p:cNvGraphicFramePr>
            <a:graphicFrameLocks noGrp="1"/>
          </p:cNvGraphicFramePr>
          <p:nvPr/>
        </p:nvGraphicFramePr>
        <p:xfrm>
          <a:off x="28977" y="914401"/>
          <a:ext cx="12134046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972">
                  <a:extLst>
                    <a:ext uri="{9D8B030D-6E8A-4147-A177-3AD203B41FA5}">
                      <a16:colId xmlns:a16="http://schemas.microsoft.com/office/drawing/2014/main" val="3875801750"/>
                    </a:ext>
                  </a:extLst>
                </a:gridCol>
                <a:gridCol w="11186074">
                  <a:extLst>
                    <a:ext uri="{9D8B030D-6E8A-4147-A177-3AD203B41FA5}">
                      <a16:colId xmlns:a16="http://schemas.microsoft.com/office/drawing/2014/main" val="11952497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S. No.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83118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Active Saksham App Growers:</a:t>
                      </a:r>
                      <a:r>
                        <a:rPr lang="en-US" sz="2000" dirty="0"/>
                        <a:t> Installed </a:t>
                      </a:r>
                      <a:r>
                        <a:rPr lang="en-US" sz="2000"/>
                        <a:t>– </a:t>
                      </a: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39,034</a:t>
                      </a:r>
                      <a:r>
                        <a:rPr lang="en-US" sz="2000"/>
                        <a:t> </a:t>
                      </a:r>
                      <a:r>
                        <a:rPr lang="en-US" sz="2000" dirty="0"/>
                        <a:t>/ Active – </a:t>
                      </a:r>
                      <a:r>
                        <a:rPr lang="en-US" sz="2000" b="1" dirty="0"/>
                        <a:t>20,415</a:t>
                      </a:r>
                      <a:endParaRPr lang="en-US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25536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GPS Installed in Center Trucks: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1" dirty="0"/>
                        <a:t>298</a:t>
                      </a:r>
                      <a:endParaRPr lang="en-US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6987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Weighbridges (Gate + Centers):</a:t>
                      </a:r>
                      <a:r>
                        <a:rPr lang="en-US" sz="2000" dirty="0"/>
                        <a:t> Total – </a:t>
                      </a:r>
                      <a:r>
                        <a:rPr lang="en-US" sz="2000" b="1" dirty="0"/>
                        <a:t>107</a:t>
                      </a:r>
                      <a:r>
                        <a:rPr lang="en-US" sz="2000" dirty="0"/>
                        <a:t>, Active – </a:t>
                      </a:r>
                      <a:r>
                        <a:rPr lang="en-US" sz="2000" b="1" dirty="0"/>
                        <a:t>107</a:t>
                      </a:r>
                      <a:br>
                        <a:rPr lang="en-US" sz="2000" dirty="0"/>
                      </a:b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60671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Truck Received &amp; Total Weight: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1" dirty="0"/>
                        <a:t> 15665 NOS</a:t>
                      </a:r>
                      <a:r>
                        <a:rPr lang="en-US" sz="2000" dirty="0"/>
                        <a:t> Trucks / 3947954</a:t>
                      </a:r>
                      <a:r>
                        <a:rPr lang="en-US" sz="2000" b="1" dirty="0"/>
                        <a:t> QTLS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0227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This Week Truck Received &amp; Weight: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1" dirty="0"/>
                        <a:t> 1747 NOS</a:t>
                      </a:r>
                      <a:r>
                        <a:rPr lang="en-US" sz="2000" dirty="0"/>
                        <a:t> Trucks / 462951</a:t>
                      </a:r>
                      <a:r>
                        <a:rPr lang="en-US" sz="2000" b="1" dirty="0"/>
                        <a:t> QTLS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4831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Total Purchase (Grower &amp; Purchi):</a:t>
                      </a:r>
                      <a:r>
                        <a:rPr lang="en-US" sz="2000" dirty="0"/>
                        <a:t> Grower – 49137 </a:t>
                      </a:r>
                      <a:r>
                        <a:rPr lang="en-US" sz="2000" b="1" dirty="0"/>
                        <a:t>NOS</a:t>
                      </a:r>
                      <a:r>
                        <a:rPr lang="en-US" sz="2000" dirty="0"/>
                        <a:t> , </a:t>
                      </a:r>
                      <a:r>
                        <a:rPr lang="en-US" sz="2000" dirty="0" err="1"/>
                        <a:t>Purchi</a:t>
                      </a:r>
                      <a:r>
                        <a:rPr lang="en-US" sz="2000" dirty="0"/>
                        <a:t>  </a:t>
                      </a:r>
                      <a:r>
                        <a:rPr lang="en-US" sz="2000" b="1" dirty="0"/>
                        <a:t>149411</a:t>
                      </a:r>
                      <a:r>
                        <a:rPr lang="en-US" sz="2000" dirty="0"/>
                        <a:t>– </a:t>
                      </a:r>
                      <a:r>
                        <a:rPr lang="en-US" sz="2000" b="1" dirty="0"/>
                        <a:t> NOS</a:t>
                      </a:r>
                      <a:r>
                        <a:rPr lang="en-US" sz="2000" dirty="0"/>
                        <a:t> Weight </a:t>
                      </a:r>
                      <a:r>
                        <a:rPr lang="en-US" sz="2000" b="1" dirty="0"/>
                        <a:t>6329295</a:t>
                      </a:r>
                      <a:r>
                        <a:rPr lang="en-US" sz="2000" dirty="0"/>
                        <a:t>-</a:t>
                      </a:r>
                      <a:r>
                        <a:rPr lang="en-US" sz="2000" b="1" dirty="0"/>
                        <a:t> QTLS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14579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This Week Purchase (Grower &amp; Purchi):</a:t>
                      </a:r>
                      <a:r>
                        <a:rPr lang="en-US" sz="2000" dirty="0"/>
                        <a:t> Grower – </a:t>
                      </a:r>
                      <a:r>
                        <a:rPr lang="en-US" sz="2000" b="1" dirty="0"/>
                        <a:t>12601 </a:t>
                      </a:r>
                      <a:r>
                        <a:rPr lang="en-US" sz="1800" b="1" dirty="0"/>
                        <a:t>NOS</a:t>
                      </a:r>
                      <a:r>
                        <a:rPr lang="en-US" sz="2400" b="1" dirty="0"/>
                        <a:t>,</a:t>
                      </a:r>
                      <a:r>
                        <a:rPr lang="en-US" sz="2000" dirty="0"/>
                        <a:t> Purchi </a:t>
                      </a:r>
                      <a:r>
                        <a:rPr lang="en-US" sz="2000"/>
                        <a:t>– </a:t>
                      </a:r>
                      <a:r>
                        <a:rPr lang="en-US" sz="2000" b="1"/>
                        <a:t>16276 </a:t>
                      </a:r>
                      <a:r>
                        <a:rPr lang="en-US" sz="1800" b="1" dirty="0"/>
                        <a:t>NOS</a:t>
                      </a:r>
                      <a:r>
                        <a:rPr lang="en-US" sz="2000" dirty="0"/>
                        <a:t> ,Weight </a:t>
                      </a:r>
                      <a:r>
                        <a:rPr lang="en-US" sz="2000"/>
                        <a:t>- </a:t>
                      </a:r>
                      <a:r>
                        <a:rPr lang="en-US" sz="2000" b="1"/>
                        <a:t>740317 </a:t>
                      </a:r>
                      <a:r>
                        <a:rPr lang="en-US" sz="2000" b="1" dirty="0"/>
                        <a:t>QTLS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657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2238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6000" y="6492878"/>
            <a:ext cx="381000" cy="36512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51018" y="2147455"/>
            <a:ext cx="5583383" cy="2244436"/>
          </a:xfrm>
        </p:spPr>
        <p:txBody>
          <a:bodyPr>
            <a:normAutofit fontScale="92500" lnSpcReduction="20000"/>
          </a:bodyPr>
          <a:lstStyle/>
          <a:p>
            <a:pPr algn="ctr">
              <a:buFont typeface="Arial" charset="0"/>
              <a:buNone/>
            </a:pPr>
            <a:endParaRPr lang="en-US" dirty="0">
              <a:latin typeface="Trebuchet MS" panose="020B0603020202020204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+mj-lt"/>
            </a:endParaRPr>
          </a:p>
          <a:p>
            <a:pPr marL="0" indent="0" algn="ctr">
              <a:buNone/>
            </a:pPr>
            <a:endParaRPr lang="en-US" sz="4000" b="1" dirty="0">
              <a:latin typeface="+mj-lt"/>
            </a:endParaRPr>
          </a:p>
          <a:p>
            <a:pPr marL="0" indent="0" algn="ctr">
              <a:buNone/>
            </a:pPr>
            <a:r>
              <a:rPr sz="4000" b="1" dirty="0"/>
              <a:t>QUALITY CONTROL</a:t>
            </a:r>
            <a:endParaRPr lang="en-US" sz="4000" b="1" dirty="0"/>
          </a:p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A0F3F3F-C5DE-E8B0-C747-C3D4109D30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r="3866"/>
          <a:stretch/>
        </p:blipFill>
        <p:spPr>
          <a:xfrm>
            <a:off x="5867401" y="1"/>
            <a:ext cx="26670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4CD01-9F39-B19A-4C02-74A9C66BD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0FB9-8D03-827D-DED8-5528BFA2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762000"/>
            <a:ext cx="4419600" cy="152400"/>
          </a:xfrm>
        </p:spPr>
        <p:txBody>
          <a:bodyPr/>
          <a:lstStyle/>
          <a:p>
            <a:pPr algn="ctr"/>
            <a:r>
              <a:rPr lang="en-IN" sz="2800" dirty="0">
                <a:latin typeface="+mn-lt"/>
              </a:rPr>
              <a:t>Summary For Season 25-26</a:t>
            </a:r>
            <a:br>
              <a:rPr lang="en-IN" sz="2800" dirty="0">
                <a:latin typeface="+mn-lt"/>
              </a:rPr>
            </a:br>
            <a:r>
              <a:rPr lang="en-IN" sz="2800" dirty="0">
                <a:latin typeface="+mn-lt"/>
              </a:rPr>
              <a:t> 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82D6A-40C1-7841-9E3E-AA56D7B8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1F73CF-F1C2-9708-0C20-4135A331FB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14400"/>
          <a:ext cx="91440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502883" imgH="4457902" progId="Excel.Sheet.12">
                  <p:embed/>
                </p:oleObj>
              </mc:Choice>
              <mc:Fallback>
                <p:oleObj name="Worksheet" r:id="rId2" imgW="10502883" imgH="4457902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51F73CF-F1C2-9708-0C20-4135A331F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914400"/>
                        <a:ext cx="9144000" cy="556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28250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FB52-1B48-027A-E114-DCC3DC6A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0"/>
            <a:ext cx="4114800" cy="914400"/>
          </a:xfrm>
        </p:spPr>
        <p:txBody>
          <a:bodyPr/>
          <a:lstStyle/>
          <a:p>
            <a:r>
              <a:rPr lang="en-IN" dirty="0"/>
              <a:t>TOTAL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65046-5642-FCE9-06C2-7F62E3D8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93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C47E5C-6796-980B-7778-7D644F8E9C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1" y="914400"/>
          <a:ext cx="9143998" cy="2477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823065" imgH="1841702" progId="Excel.Sheet.12">
                  <p:embed/>
                </p:oleObj>
              </mc:Choice>
              <mc:Fallback>
                <p:oleObj name="Worksheet" r:id="rId2" imgW="7823065" imgH="1841702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CC47E5C-6796-980B-7778-7D644F8E9C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1" y="914400"/>
                        <a:ext cx="9143998" cy="2477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1B0667C-C1BE-5002-5984-81CB372F7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391618"/>
            <a:ext cx="9144000" cy="30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1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489AC-9AA3-348F-E699-2858997A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20813A-5C1D-6EAD-066D-DA843319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500" y="6492878"/>
            <a:ext cx="400050" cy="36512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93B90E9-F5DD-FFA6-A9ED-DD232E849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52401"/>
            <a:ext cx="373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2600" b="1" dirty="0"/>
              <a:t>Pol in Cane Comparison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F7435A7-71C6-21D4-3CCD-5C7F381B3921}"/>
              </a:ext>
            </a:extLst>
          </p:cNvPr>
          <p:cNvSpPr txBox="1">
            <a:spLocks/>
          </p:cNvSpPr>
          <p:nvPr/>
        </p:nvSpPr>
        <p:spPr>
          <a:xfrm>
            <a:off x="2952750" y="914400"/>
            <a:ext cx="634365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0514126-E1B0-2A14-2872-E82C59B5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1300EBF-E80E-2EEC-65B2-2C61DD958F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1" y="892092"/>
          <a:ext cx="9143998" cy="241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251442" imgH="1949349" progId="Excel.Sheet.12">
                  <p:embed/>
                </p:oleObj>
              </mc:Choice>
              <mc:Fallback>
                <p:oleObj name="Worksheet" r:id="rId2" imgW="5251442" imgH="1949349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1300EBF-E80E-2EEC-65B2-2C61DD958F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1" y="892092"/>
                        <a:ext cx="9143998" cy="2416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61A1489-AB92-505D-1722-B5C9316A7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308864"/>
            <a:ext cx="9144000" cy="31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28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0540E-45C4-09C2-6033-78D70A57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CC9C7-B8B0-8B4B-42B2-B9267329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492878"/>
            <a:ext cx="381000" cy="36512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25FDD-8563-0E5A-5302-7C6491D81325}"/>
              </a:ext>
            </a:extLst>
          </p:cNvPr>
          <p:cNvSpPr/>
          <p:nvPr/>
        </p:nvSpPr>
        <p:spPr>
          <a:xfrm>
            <a:off x="4572000" y="169891"/>
            <a:ext cx="419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Certification Status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7046C7-DD52-3B0A-9BEA-F8719060F8B3}"/>
              </a:ext>
            </a:extLst>
          </p:cNvPr>
          <p:cNvGraphicFramePr>
            <a:graphicFrameLocks noGrp="1"/>
          </p:cNvGraphicFramePr>
          <p:nvPr/>
        </p:nvGraphicFramePr>
        <p:xfrm>
          <a:off x="1524001" y="914399"/>
          <a:ext cx="9144001" cy="5578478"/>
        </p:xfrm>
        <a:graphic>
          <a:graphicData uri="http://schemas.openxmlformats.org/drawingml/2006/table">
            <a:tbl>
              <a:tblPr firstRow="1" firstCol="1" bandRow="1"/>
              <a:tblGrid>
                <a:gridCol w="762000">
                  <a:extLst>
                    <a:ext uri="{9D8B030D-6E8A-4147-A177-3AD203B41FA5}">
                      <a16:colId xmlns:a16="http://schemas.microsoft.com/office/drawing/2014/main" val="222540791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071227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1996418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82720569"/>
                    </a:ext>
                  </a:extLst>
                </a:gridCol>
                <a:gridCol w="1303032">
                  <a:extLst>
                    <a:ext uri="{9D8B030D-6E8A-4147-A177-3AD203B41FA5}">
                      <a16:colId xmlns:a16="http://schemas.microsoft.com/office/drawing/2014/main" val="3997088044"/>
                    </a:ext>
                  </a:extLst>
                </a:gridCol>
                <a:gridCol w="2659369">
                  <a:extLst>
                    <a:ext uri="{9D8B030D-6E8A-4147-A177-3AD203B41FA5}">
                      <a16:colId xmlns:a16="http://schemas.microsoft.com/office/drawing/2014/main" val="364686941"/>
                    </a:ext>
                  </a:extLst>
                </a:gridCol>
              </a:tblGrid>
              <a:tr h="6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Sr. No.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Certification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Implementation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Validity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Next Audit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Remark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279540"/>
                  </a:ext>
                </a:extLst>
              </a:tr>
              <a:tr h="5784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FSSC: 22000:2018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MAY-2019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MAY-28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FEB-26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Next surveillance audit due in Feb-26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984926"/>
                  </a:ext>
                </a:extLst>
              </a:tr>
              <a:tr h="4256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ISO: 9001:2015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OCT-2011</a:t>
                      </a:r>
                      <a:endParaRPr lang="en-IN" sz="16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OCT-26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OCT-27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Next due in Oct-2025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09165"/>
                  </a:ext>
                </a:extLst>
              </a:tr>
              <a:tr h="8753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EnMS, ISO: 50001:2018</a:t>
                      </a:r>
                      <a:endParaRPr lang="en-IN" sz="16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JAN-26 (Tentative)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Documentation in process and Gap assessment audit scheduled plan in NOV-25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313412"/>
                  </a:ext>
                </a:extLst>
              </a:tr>
              <a:tr h="5791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KOSHER</a:t>
                      </a:r>
                      <a:endParaRPr lang="en-IN" sz="16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 OCT-25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29 OCT-26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SEP-26-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Included with Speciality Sugar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71408"/>
                  </a:ext>
                </a:extLst>
              </a:tr>
              <a:tr h="11722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IMS (ISO: 9001, ISO:14001 &amp; ISO 45001:2018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APR-26 (Tentative)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Implementation process starts at our hand and documentation part in process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04182"/>
                  </a:ext>
                </a:extLst>
              </a:tr>
              <a:tr h="13230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IP License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SEP-22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SEP-27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SEP-27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BP Sucrose include during SS 2024-25 and plan to include USP Sucrose during SS 2025-26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531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6322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A4E06-9B51-7A5F-4E28-85D8CD72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BD9F-7A4D-054B-A70C-CC49AC0E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88792"/>
            <a:ext cx="4419600" cy="457200"/>
          </a:xfrm>
        </p:spPr>
        <p:txBody>
          <a:bodyPr/>
          <a:lstStyle/>
          <a:p>
            <a:pPr algn="ctr"/>
            <a:br>
              <a:rPr lang="en-IN" sz="2800" dirty="0">
                <a:latin typeface="+mn-lt"/>
              </a:rPr>
            </a:br>
            <a:r>
              <a:rPr lang="en-IN" sz="2800" dirty="0">
                <a:latin typeface="+mn-lt"/>
              </a:rPr>
              <a:t> KPI Target Vs Achieved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45309-B0EF-F820-CA65-CFDAC34E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96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0EBB9A-1697-8983-EEED-80A3D9D739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14400"/>
          <a:ext cx="9144000" cy="5557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429450" imgH="5594451" progId="Excel.Sheet.12">
                  <p:embed/>
                </p:oleObj>
              </mc:Choice>
              <mc:Fallback>
                <p:oleObj name="Worksheet" r:id="rId2" imgW="7429450" imgH="5594451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F0EBB9A-1697-8983-EEED-80A3D9D739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914400"/>
                        <a:ext cx="9144000" cy="5557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3963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457200"/>
            <a:ext cx="5410200" cy="457200"/>
          </a:xfrm>
        </p:spPr>
        <p:txBody>
          <a:bodyPr/>
          <a:lstStyle/>
          <a:p>
            <a:pPr algn="ctr"/>
            <a:r>
              <a:rPr lang="en-IN" sz="2800" dirty="0">
                <a:latin typeface="+mn-lt"/>
              </a:rPr>
              <a:t>Cane Crushed Data</a:t>
            </a:r>
            <a:br>
              <a:rPr lang="en-IN" sz="2800" dirty="0">
                <a:latin typeface="+mn-lt"/>
              </a:rPr>
            </a:br>
            <a:r>
              <a:rPr lang="en-IN" sz="2800" dirty="0">
                <a:latin typeface="+mn-lt"/>
              </a:rPr>
              <a:t> Capacity Wise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97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69C9E6A-2B68-68C8-6DC9-B1B650D114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14400"/>
          <a:ext cx="91440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264709" imgH="4127702" progId="Excel.Sheet.12">
                  <p:embed/>
                </p:oleObj>
              </mc:Choice>
              <mc:Fallback>
                <p:oleObj name="Worksheet" r:id="rId2" imgW="9264709" imgH="4127702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69C9E6A-2B68-68C8-6DC9-B1B650D114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914400"/>
                        <a:ext cx="9144000" cy="556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57467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5867400" y="1942657"/>
            <a:ext cx="5943600" cy="72434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dirty="0"/>
              <a:t>EHS</a:t>
            </a:r>
          </a:p>
          <a:p>
            <a:pPr marL="0" indent="0" algn="ctr">
              <a:buNone/>
            </a:pPr>
            <a:r>
              <a:rPr lang="en-US" sz="3200" b="1" dirty="0"/>
              <a:t>Dec-2025 </a:t>
            </a: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4114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10" y="2233210"/>
            <a:ext cx="764390" cy="12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664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1CB49CAF-3841-A87D-5909-FA56C702E2F1}"/>
              </a:ext>
            </a:extLst>
          </p:cNvPr>
          <p:cNvSpPr/>
          <p:nvPr/>
        </p:nvSpPr>
        <p:spPr>
          <a:xfrm>
            <a:off x="8852165" y="283337"/>
            <a:ext cx="1560576" cy="538877"/>
          </a:xfrm>
          <a:prstGeom prst="ellipse">
            <a:avLst/>
          </a:prstGeom>
          <a:solidFill>
            <a:srgbClr val="FFC500"/>
          </a:solidFill>
          <a:ln>
            <a:solidFill>
              <a:srgbClr val="FFC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6ADCF-4D63-AA66-071A-1991A0100028}"/>
              </a:ext>
            </a:extLst>
          </p:cNvPr>
          <p:cNvSpPr/>
          <p:nvPr/>
        </p:nvSpPr>
        <p:spPr>
          <a:xfrm>
            <a:off x="0" y="2930205"/>
            <a:ext cx="3007586" cy="3749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3D775DE3-C2A7-27F8-09B2-0FA0F7341FB3}"/>
              </a:ext>
            </a:extLst>
          </p:cNvPr>
          <p:cNvSpPr txBox="1">
            <a:spLocks/>
          </p:cNvSpPr>
          <p:nvPr/>
        </p:nvSpPr>
        <p:spPr>
          <a:xfrm>
            <a:off x="2099392" y="87500"/>
            <a:ext cx="3023235" cy="6849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C3C3C">
                    <a:lumMod val="50000"/>
                  </a:srgbClr>
                </a:solidFill>
                <a:effectLst/>
                <a:uLnTx/>
                <a:uFillTx/>
                <a:latin typeface="Nexa Heavy"/>
                <a:ea typeface="+mj-ea"/>
                <a:cs typeface="+mj-cs"/>
              </a:rPr>
              <a:t>EHS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exa Heavy"/>
              <a:ea typeface="+mj-ea"/>
              <a:cs typeface="+mj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6F569D-4904-BC26-D743-686708DC5C0D}"/>
              </a:ext>
            </a:extLst>
          </p:cNvPr>
          <p:cNvCxnSpPr>
            <a:cxnSpLocks/>
          </p:cNvCxnSpPr>
          <p:nvPr/>
        </p:nvCxnSpPr>
        <p:spPr>
          <a:xfrm>
            <a:off x="0" y="2905391"/>
            <a:ext cx="12192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AAEABB-D58F-3347-19D1-11AB027A1854}"/>
              </a:ext>
            </a:extLst>
          </p:cNvPr>
          <p:cNvCxnSpPr>
            <a:cxnSpLocks/>
          </p:cNvCxnSpPr>
          <p:nvPr/>
        </p:nvCxnSpPr>
        <p:spPr>
          <a:xfrm flipH="1">
            <a:off x="6147687" y="0"/>
            <a:ext cx="13302" cy="25706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9CE51F-0715-4DC4-F348-AACB887F0DCC}"/>
              </a:ext>
            </a:extLst>
          </p:cNvPr>
          <p:cNvSpPr txBox="1"/>
          <p:nvPr/>
        </p:nvSpPr>
        <p:spPr>
          <a:xfrm>
            <a:off x="-3698" y="6486198"/>
            <a:ext cx="614665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</a:t>
            </a:r>
            <a:r>
              <a:rPr lang="en-IN" sz="1400" dirty="0">
                <a:solidFill>
                  <a:srgbClr val="3C3C3C"/>
                </a:solidFill>
                <a:latin typeface="Arial"/>
              </a:rPr>
              <a:t>Fire Mock Drill at Distillery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35889D-0EE8-027D-1C19-3A1163D3DFDB}"/>
              </a:ext>
            </a:extLst>
          </p:cNvPr>
          <p:cNvSpPr/>
          <p:nvPr/>
        </p:nvSpPr>
        <p:spPr>
          <a:xfrm>
            <a:off x="9262183" y="2961649"/>
            <a:ext cx="2912329" cy="380743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4DCDF-D94C-E6B0-CFF3-2DA95A0644AC}"/>
              </a:ext>
            </a:extLst>
          </p:cNvPr>
          <p:cNvSpPr txBox="1"/>
          <p:nvPr/>
        </p:nvSpPr>
        <p:spPr>
          <a:xfrm>
            <a:off x="0" y="539851"/>
            <a:ext cx="417880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IN" sz="1400" b="1" i="0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New Initiatives</a:t>
            </a:r>
            <a:r>
              <a:rPr lang="en-IN" sz="1200" dirty="0">
                <a:solidFill>
                  <a:srgbClr val="3C3C3C"/>
                </a:solidFill>
                <a:latin typeface="Arial"/>
              </a:rPr>
              <a:t> </a:t>
            </a:r>
          </a:p>
          <a:p>
            <a:pPr defTabSz="457200"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IN" sz="1200" dirty="0">
                <a:solidFill>
                  <a:srgbClr val="3C3C3C"/>
                </a:solidFill>
                <a:latin typeface="Arial"/>
              </a:rPr>
              <a:t>.Training started at cane office for truck/ tractor drivers </a:t>
            </a:r>
            <a:r>
              <a:rPr lang="en-US" sz="1200" dirty="0">
                <a:solidFill>
                  <a:srgbClr val="3C3C3C"/>
                </a:solidFill>
                <a:latin typeface="Arial"/>
              </a:rPr>
              <a:t>&amp; formers.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200" dirty="0">
                <a:solidFill>
                  <a:srgbClr val="3C3C3C"/>
                </a:solidFill>
                <a:latin typeface="Arial"/>
              </a:rPr>
              <a:t>Implementation of reflection/radium tapes  ( Paint/tapes)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.at both the roadside trees and pols for proper marking and clearance of way. For cane vehicles in foggy season)</a:t>
            </a:r>
            <a:endParaRPr lang="en-US" sz="1200" dirty="0">
              <a:solidFill>
                <a:srgbClr val="3C3C3C"/>
              </a:solidFill>
              <a:latin typeface="Arial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3C3C3C"/>
                </a:solidFill>
                <a:latin typeface="Arial"/>
              </a:rPr>
              <a:t>3. Fire mock drill conducted in Distillery Unit  with joint adventure of UP fire station (</a:t>
            </a:r>
            <a:r>
              <a:rPr lang="en-US" sz="1200" dirty="0" err="1">
                <a:solidFill>
                  <a:srgbClr val="3C3C3C"/>
                </a:solidFill>
                <a:latin typeface="Arial"/>
              </a:rPr>
              <a:t>Dhaurahra</a:t>
            </a:r>
            <a:r>
              <a:rPr lang="en-US" sz="1200" dirty="0">
                <a:solidFill>
                  <a:srgbClr val="3C3C3C"/>
                </a:solidFill>
                <a:latin typeface="Arial"/>
              </a:rPr>
              <a:t>) team to insure the emergency preparedness.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3C3C3C"/>
                </a:solidFill>
                <a:latin typeface="Arial"/>
              </a:rPr>
              <a:t>4. Four session of BBS Training conduct in this week.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rgbClr val="3C3C3C"/>
              </a:solidFill>
              <a:latin typeface="Arial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rgbClr val="3C3C3C"/>
              </a:solidFill>
              <a:latin typeface="Arial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3C3C3C"/>
                </a:solidFill>
                <a:latin typeface="Arial"/>
              </a:rPr>
              <a:t>.</a:t>
            </a:r>
          </a:p>
          <a:p>
            <a:pPr defTabSz="457200"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 defTabSz="457200">
              <a:buFont typeface="+mj-lt"/>
              <a:buAutoNum type="arabicPeriod"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1E6EC8-FA29-0DB2-DA0B-A0D35F531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6591" y="122627"/>
            <a:ext cx="1972073" cy="263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03ABC6D-4B6A-453B-E645-9FB6082F4A03}"/>
              </a:ext>
            </a:extLst>
          </p:cNvPr>
          <p:cNvSpPr txBox="1"/>
          <p:nvPr/>
        </p:nvSpPr>
        <p:spPr>
          <a:xfrm>
            <a:off x="8953254" y="265762"/>
            <a:ext cx="16270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Consumption </a:t>
            </a:r>
            <a:r>
              <a:rPr lang="en-IN" sz="1100" b="1" dirty="0">
                <a:solidFill>
                  <a:srgbClr val="3C3C3C"/>
                </a:solidFill>
                <a:latin typeface="Arial"/>
              </a:rPr>
              <a:t>&amp; Extraction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8A1F65-8032-F16B-F66C-001A9387EC29}"/>
              </a:ext>
            </a:extLst>
          </p:cNvPr>
          <p:cNvGraphicFramePr>
            <a:graphicFrameLocks noGrp="1"/>
          </p:cNvGraphicFramePr>
          <p:nvPr/>
        </p:nvGraphicFramePr>
        <p:xfrm>
          <a:off x="6171498" y="235029"/>
          <a:ext cx="2743501" cy="25350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87703">
                  <a:extLst>
                    <a:ext uri="{9D8B030D-6E8A-4147-A177-3AD203B41FA5}">
                      <a16:colId xmlns:a16="http://schemas.microsoft.com/office/drawing/2014/main" val="2636051275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1761214574"/>
                    </a:ext>
                  </a:extLst>
                </a:gridCol>
                <a:gridCol w="573302">
                  <a:extLst>
                    <a:ext uri="{9D8B030D-6E8A-4147-A177-3AD203B41FA5}">
                      <a16:colId xmlns:a16="http://schemas.microsoft.com/office/drawing/2014/main" val="455133926"/>
                    </a:ext>
                  </a:extLst>
                </a:gridCol>
              </a:tblGrid>
              <a:tr h="46459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Sr No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Incident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IN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Week Dec-25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23320179"/>
                  </a:ext>
                </a:extLst>
              </a:tr>
              <a:tr h="2103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Near Miss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080244"/>
                  </a:ext>
                </a:extLst>
              </a:tr>
              <a:tr h="2103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First Aid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8229479"/>
                  </a:ext>
                </a:extLst>
              </a:tr>
              <a:tr h="2103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Minor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3445445"/>
                  </a:ext>
                </a:extLst>
              </a:tr>
              <a:tr h="2103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Major/Fatality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8271668"/>
                  </a:ext>
                </a:extLst>
              </a:tr>
              <a:tr h="2103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Fire Incident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8426238"/>
                  </a:ext>
                </a:extLst>
              </a:tr>
              <a:tr h="3046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Unsafe Act/ Unsafe Condition/unsafe behaviour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928686"/>
                  </a:ext>
                </a:extLst>
              </a:tr>
              <a:tr h="6035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conducted</a:t>
                      </a:r>
                    </a:p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Participants</a:t>
                      </a:r>
                    </a:p>
                    <a:p>
                      <a:pPr algn="l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222190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386C30F-ED64-C21B-E139-6ECF315C9226}"/>
              </a:ext>
            </a:extLst>
          </p:cNvPr>
          <p:cNvSpPr/>
          <p:nvPr/>
        </p:nvSpPr>
        <p:spPr>
          <a:xfrm>
            <a:off x="6180308" y="2927782"/>
            <a:ext cx="3081873" cy="380743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 descr="A person standing in front of a group of people&#10;&#10;AI-generated content may be incorrect.">
            <a:extLst>
              <a:ext uri="{FF2B5EF4-FFF2-40B4-BE49-F238E27FC236}">
                <a16:creationId xmlns:a16="http://schemas.microsoft.com/office/drawing/2014/main" id="{CCFEB361-0501-500F-3AF7-62B32983F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306" y="2914398"/>
            <a:ext cx="3044682" cy="1890699"/>
          </a:xfrm>
          <a:prstGeom prst="rect">
            <a:avLst/>
          </a:prstGeom>
        </p:spPr>
      </p:pic>
      <p:pic>
        <p:nvPicPr>
          <p:cNvPr id="14" name="Picture 13" descr="A group of people wearing hard hats&#10;&#10;AI-generated content may be incorrect.">
            <a:extLst>
              <a:ext uri="{FF2B5EF4-FFF2-40B4-BE49-F238E27FC236}">
                <a16:creationId xmlns:a16="http://schemas.microsoft.com/office/drawing/2014/main" id="{FFDCDA70-EF25-CE1E-3CA8-1F3F0197A9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8" y="2961649"/>
            <a:ext cx="3030855" cy="35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firefighter spraying water out of a fire hose&#10;&#10;AI-generated content may be incorrect.">
            <a:extLst>
              <a:ext uri="{FF2B5EF4-FFF2-40B4-BE49-F238E27FC236}">
                <a16:creationId xmlns:a16="http://schemas.microsoft.com/office/drawing/2014/main" id="{5AFB436E-78C4-739D-2169-78AB4FEB5B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49" y="2940748"/>
            <a:ext cx="3104771" cy="180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group of men in hard hats standing in front of a fire truck&#10;&#10;AI-generated content may be incorrect.">
            <a:extLst>
              <a:ext uri="{FF2B5EF4-FFF2-40B4-BE49-F238E27FC236}">
                <a16:creationId xmlns:a16="http://schemas.microsoft.com/office/drawing/2014/main" id="{4334F29F-BC96-7A45-C3F6-9252E2597B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10" y="4733670"/>
            <a:ext cx="3078406" cy="17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B48521-6F61-16FF-3C67-53A83D8BFE89}"/>
              </a:ext>
            </a:extLst>
          </p:cNvPr>
          <p:cNvSpPr txBox="1"/>
          <p:nvPr/>
        </p:nvSpPr>
        <p:spPr>
          <a:xfrm>
            <a:off x="6156311" y="6501438"/>
            <a:ext cx="603569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Road Safety  &amp; BBS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</a:t>
            </a:r>
            <a:r>
              <a:rPr lang="en-IN" sz="1400" dirty="0">
                <a:solidFill>
                  <a:srgbClr val="3C3C3C"/>
                </a:solidFill>
                <a:latin typeface="Arial"/>
              </a:rPr>
              <a:t>   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 descr="A person standing in front of a group of people&#10;&#10;AI-generated content may be incorrect.">
            <a:extLst>
              <a:ext uri="{FF2B5EF4-FFF2-40B4-BE49-F238E27FC236}">
                <a16:creationId xmlns:a16="http://schemas.microsoft.com/office/drawing/2014/main" id="{CC86510A-938A-1180-57BB-09D939675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0480" y="4811717"/>
            <a:ext cx="3061701" cy="1667331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3374C88-89B6-459B-937A-CBAEF9C12FB4}"/>
              </a:ext>
            </a:extLst>
          </p:cNvPr>
          <p:cNvGraphicFramePr>
            <a:graphicFrameLocks/>
          </p:cNvGraphicFramePr>
          <p:nvPr/>
        </p:nvGraphicFramePr>
        <p:xfrm>
          <a:off x="8914999" y="794014"/>
          <a:ext cx="3225184" cy="2031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6" name="Picture 15" descr="A group of men standing in front of a white board&#10;&#10;AI-generated content may be incorrect.">
            <a:extLst>
              <a:ext uri="{FF2B5EF4-FFF2-40B4-BE49-F238E27FC236}">
                <a16:creationId xmlns:a16="http://schemas.microsoft.com/office/drawing/2014/main" id="{94A366BA-A4DE-1CEB-6648-88B5AC4FCD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78" y="2946408"/>
            <a:ext cx="2955656" cy="179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968EF55F-65D0-8321-6214-B8CB7E269B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273" y="4779538"/>
            <a:ext cx="2827910" cy="1658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5871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50*436"/>
  <p:tag name="TABLE_ENDDRAG_RECT" val="0*68*950*4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7*418"/>
  <p:tag name="TABLE_ENDDRAG_RECT" val="728*73*227*4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DcR_SlideID>ea6477f2-fcac-4d04-982a-ad7b1eb3c057</DcR_SlideID>
</file>

<file path=customXml/itemProps1.xml><?xml version="1.0" encoding="utf-8"?>
<ds:datastoreItem xmlns:ds="http://schemas.openxmlformats.org/officeDocument/2006/customXml" ds:itemID="{9E14C147-37AD-44EF-A531-AE98223D99B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10377</Words>
  <Application>Microsoft Office PowerPoint</Application>
  <PresentationFormat>Widescreen</PresentationFormat>
  <Paragraphs>4472</Paragraphs>
  <Slides>102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PowerPoint Presentation</vt:lpstr>
      <vt:lpstr>PowerPoint Presentation</vt:lpstr>
      <vt:lpstr>SPE Weekly Snapshot</vt:lpstr>
      <vt:lpstr>SPE Weekly Snapshot – Total Losses</vt:lpstr>
      <vt:lpstr>Comparison with Nearby as on 20.12.25</vt:lpstr>
      <vt:lpstr>PowerPoint Presentation</vt:lpstr>
      <vt:lpstr>Action Taken Report</vt:lpstr>
      <vt:lpstr>PowerPoint Presentation</vt:lpstr>
      <vt:lpstr>Indent, Yard Balance Vs Crushing (Lakh Qtls.) (27.12.25) </vt:lpstr>
      <vt:lpstr>Cane Purchase trend till 27 Dec 2025</vt:lpstr>
      <vt:lpstr>PoL Vs Recovery % (14.12.25 to 27.12.2025)</vt:lpstr>
      <vt:lpstr>Historical Recovery Trend Vs Current (Last 6 years)</vt:lpstr>
      <vt:lpstr>Indent Maturity (18.12.25 to 24.12.25)</vt:lpstr>
      <vt:lpstr>Average Vehicle Holding time at Purchase Center (14.12.25 to 20.12.25)</vt:lpstr>
      <vt:lpstr>Average Truck Holding Time at Purchase Centers (14.12.25 to 20.12.25)</vt:lpstr>
      <vt:lpstr>Zone wise Target V/S Cane supply 2025-26 up 27.12.2025</vt:lpstr>
      <vt:lpstr>Society Wise Indent And Supply (21.12.2025 to 27.12.25)</vt:lpstr>
      <vt:lpstr>Reason for failure of indent from 10.12.2025 to 16.12.2025</vt:lpstr>
      <vt:lpstr>Society &amp; village wise higher indent failure details 10.12.25 to 16.12.25 </vt:lpstr>
      <vt:lpstr>Reasons for indent failure details 10.12.25 to 16.12.25</vt:lpstr>
      <vt:lpstr>Comparative Pol in Cane of Neighboring Sugar Factories (27.12.25)</vt:lpstr>
      <vt:lpstr>Society wise new member register 2025-26</vt:lpstr>
      <vt:lpstr>CANE LOADER PERFORMANCE (21.12.25 to 27.12.25) </vt:lpstr>
      <vt:lpstr>Yield Assessment(Ratoon) – 01 Nov to 27 Dec</vt:lpstr>
      <vt:lpstr>ROAD SAFETY (21.12.25 to 27.12.25)</vt:lpstr>
      <vt:lpstr>Accidents</vt:lpstr>
      <vt:lpstr>KOLHU AND CRUSHERS</vt:lpstr>
      <vt:lpstr>Call Center Update (21.12.25 to 27.12.25)</vt:lpstr>
      <vt:lpstr>Progress report of Saksham App installation as per Zonal Incharge till 27.12.2025</vt:lpstr>
      <vt:lpstr>Comparative Payment Figures of Neighboring Mills (As on 27.12.2025)</vt:lpstr>
      <vt:lpstr>Truck drivers and growers are being given daily safety training for safe driving.</vt:lpstr>
      <vt:lpstr>R&amp;D farm was visited by the Resp. M.D. Sir along with his family.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Stoppages, Actions &amp; RCA for the Week</vt:lpstr>
      <vt:lpstr>Stoppages Till 20.12.2025 CONPARETIVE SUMMARY - INCIDENCE REPORT OF MILL STOPPAGE </vt:lpstr>
      <vt:lpstr>PowerPoint Presentation</vt:lpstr>
      <vt:lpstr>Sugar Power Consumption Breakup ( MWH) Week 21.12.2025 to 27.12.2025</vt:lpstr>
      <vt:lpstr>PowerPoint Presentation</vt:lpstr>
      <vt:lpstr>PowerPoint Presentation</vt:lpstr>
      <vt:lpstr>Outer Ring wall casting done &amp; Inside Sand filling to be started</vt:lpstr>
      <vt:lpstr>Mud Removal System –Decanter </vt:lpstr>
      <vt:lpstr>Mud Removal System –Decanter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Observation</vt:lpstr>
      <vt:lpstr>MRS Project – Work Progress and Delay Analysis </vt:lpstr>
      <vt:lpstr>PowerPoint Presentation</vt:lpstr>
      <vt:lpstr>Weekly Sugar Production – DS House</vt:lpstr>
      <vt:lpstr>Weekly Sugar Production – RS 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OPERATIONAL PARAMETERS     30.85 MW PP (150 TPH BOILER)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TBT</vt:lpstr>
      <vt:lpstr>TBT Attendance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Season 25-26   </vt:lpstr>
      <vt:lpstr>TOTAL LOSSES</vt:lpstr>
      <vt:lpstr>PowerPoint Presentation</vt:lpstr>
      <vt:lpstr>PowerPoint Presentation</vt:lpstr>
      <vt:lpstr>  KPI Target Vs Achieved </vt:lpstr>
      <vt:lpstr>Cane Crushed Data  Capacity Wise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Kuldeep Sharma</dc:creator>
  <cp:lastModifiedBy>GSML AIRA</cp:lastModifiedBy>
  <cp:revision>257</cp:revision>
  <cp:lastPrinted>2022-06-19T14:07:10Z</cp:lastPrinted>
  <dcterms:created xsi:type="dcterms:W3CDTF">2013-09-11T06:19:56Z</dcterms:created>
  <dcterms:modified xsi:type="dcterms:W3CDTF">2025-12-29T04:10:27Z</dcterms:modified>
</cp:coreProperties>
</file>